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handoutMasterIdLst>
    <p:handoutMasterId r:id="rId45"/>
  </p:handoutMasterIdLst>
  <p:sldIdLst>
    <p:sldId id="4645" r:id="rId5"/>
    <p:sldId id="4660" r:id="rId6"/>
    <p:sldId id="4650" r:id="rId7"/>
    <p:sldId id="4674" r:id="rId8"/>
    <p:sldId id="4678" r:id="rId9"/>
    <p:sldId id="4725" r:id="rId10"/>
    <p:sldId id="4679" r:id="rId11"/>
    <p:sldId id="4672" r:id="rId12"/>
    <p:sldId id="4712" r:id="rId13"/>
    <p:sldId id="4681" r:id="rId14"/>
    <p:sldId id="996" r:id="rId15"/>
    <p:sldId id="4683" r:id="rId16"/>
    <p:sldId id="4684" r:id="rId17"/>
    <p:sldId id="4686" r:id="rId18"/>
    <p:sldId id="4673" r:id="rId19"/>
    <p:sldId id="4687" r:id="rId20"/>
    <p:sldId id="4688" r:id="rId21"/>
    <p:sldId id="1001" r:id="rId22"/>
    <p:sldId id="4690" r:id="rId23"/>
    <p:sldId id="4691" r:id="rId24"/>
    <p:sldId id="4692" r:id="rId25"/>
    <p:sldId id="4693" r:id="rId26"/>
    <p:sldId id="4694" r:id="rId27"/>
    <p:sldId id="4695" r:id="rId28"/>
    <p:sldId id="4724" r:id="rId29"/>
    <p:sldId id="4713" r:id="rId30"/>
    <p:sldId id="4714" r:id="rId31"/>
    <p:sldId id="375" r:id="rId32"/>
    <p:sldId id="256" r:id="rId33"/>
    <p:sldId id="4716" r:id="rId34"/>
    <p:sldId id="4717" r:id="rId35"/>
    <p:sldId id="4651" r:id="rId36"/>
    <p:sldId id="4719" r:id="rId37"/>
    <p:sldId id="4720" r:id="rId38"/>
    <p:sldId id="4721" r:id="rId39"/>
    <p:sldId id="4722" r:id="rId40"/>
    <p:sldId id="4723" r:id="rId41"/>
    <p:sldId id="4669" r:id="rId42"/>
    <p:sldId id="4701" r:id="rId4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6" pos="3840" userDrawn="1">
          <p15:clr>
            <a:srgbClr val="A4A3A4"/>
          </p15:clr>
        </p15:guide>
        <p15:guide id="8" orient="horz" pos="67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B9CF12-89A0-72FC-1428-6EA411545E8A}" name="Emily Seluga" initials="ES" userId="S::ESELUGA@vhb.com::4c6d7070-8aa1-40c9-8772-24da28dfeacc" providerId="AD"/>
  <p188:author id="{5A729A1D-FBC7-BB13-121E-ECC833DADAFC}" name="Victor Cabrera" initials="VC" userId="S::VCabrera@vhb.com::326ad143-b450-4a3d-8f4d-32ae28478a6a" providerId="AD"/>
  <p188:author id="{959DB520-CCBF-E398-C5E9-1888710D1942}" name="Faith Burgos" initials="FB" userId="S::fburgos@vhb.com::e20963f2-c72c-4ca5-9f59-39b3f58d58b6" providerId="AD"/>
  <p188:author id="{CA12292C-A1A3-EDC3-2D8C-18E5AEB92BA5}" name="Sarah Toole" initials="ST" userId="S::SToole@vhb.com::f3523a0b-3c0f-41e1-939e-d628eccc34b8" providerId="AD"/>
  <p188:author id="{B4391240-B05F-F103-3565-3D098F6648D6}" name="Daphne Bryant" initials="DB" userId="S::dbryant@acec.org::5b37fce3-c18a-430e-9c40-aa1ac711d28f" providerId="AD"/>
  <p188:author id="{E726205A-27A0-7E49-C9D7-D7CB9F8193D4}" name="Elizabeth Freeman" initials="EF" userId="S::EFreeman@vhb.com::4a400445-5976-4cf1-b743-07aa28af7606" providerId="AD"/>
  <p188:author id="{E0854D5C-D819-F4AA-F966-DB81105D811F}" name="Michelle Zhe" initials="MZ" userId="S::mzhe@vhb.com::bfcf795f-bf2c-4eff-8dab-5545dcdfc096" providerId="AD"/>
  <p188:author id="{9D70257C-92E7-9E8B-A7D1-A6C5DB028660}" name="Burgos, Faith" initials="BF" userId="Burgos, Faith" providerId="None"/>
  <p188:author id="{1B88E781-C1D7-4019-36C8-57DC0BDA708F}" name="Maureen Wiklund" initials="MW" userId="S::MWiklund@vhb.com::239a29fb-6e7e-43b1-bb9e-cf90bad09da8" providerId="AD"/>
  <p188:author id="{7696E08A-B5BF-14DD-80C8-1F2D320B6961}" name="Elizabeth Schultz" initials="ES" userId="S::eschultz@vhb.com::0a163249-c1d1-4e56-b6b7-dbc50648b524" providerId="AD"/>
  <p188:author id="{1C1BD5BB-A9C4-2A84-776C-72095873571C}" name="Brianna Ferrera" initials="BF" userId="S::bferrera@vhb.com::256f276f-2e13-4293-84c4-f5e6bb8be74c" providerId="AD"/>
  <p188:author id="{A211E0C4-4B2C-93E2-25A7-C1359274C3B9}" name="Chinoy Edwards" initials="CE" userId="S::cedwards@vhb.com::ad948d5b-af5c-4f1b-954b-3336ae97d5f4" providerId="AD"/>
  <p188:author id="{0F3F30EA-3D8C-D6BA-DB2B-F38C84CD2AB1}" name="Winsland Lee" initials="WL" userId="S::wlee@vhb.com::e42683be-8ec6-4661-a497-811eac25f5ec" providerId="AD"/>
  <p188:author id="{8859B7F0-64D4-88F0-C8B4-E985C2982AE3}" name="Susan Lee" initials="SL" userId="S::SusanLee@vhb.com::999d6e33-7f8f-4777-8cd9-8e122d81f10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Elizabeth Schultz" initials="ES" lastIdx="3" clrIdx="6">
    <p:extLst>
      <p:ext uri="{19B8F6BF-5375-455C-9EA6-DF929625EA0E}">
        <p15:presenceInfo xmlns:p15="http://schemas.microsoft.com/office/powerpoint/2012/main" userId="S::eschultz@vhb.com::0a163249-c1d1-4e56-b6b7-dbc50648b524" providerId="AD"/>
      </p:ext>
    </p:extLst>
  </p:cmAuthor>
  <p:cmAuthor id="1" name="Fresolo, Nicole" initials="FN" lastIdx="3" clrIdx="0">
    <p:extLst>
      <p:ext uri="{19B8F6BF-5375-455C-9EA6-DF929625EA0E}">
        <p15:presenceInfo xmlns:p15="http://schemas.microsoft.com/office/powerpoint/2012/main" userId="S::NFresolo@vhb.com::2a953bb9-4402-4cd4-ac4c-4b2b011a68c6" providerId="AD"/>
      </p:ext>
    </p:extLst>
  </p:cmAuthor>
  <p:cmAuthor id="8" name="Susan Lee" initials="SL" lastIdx="2" clrIdx="7">
    <p:extLst>
      <p:ext uri="{19B8F6BF-5375-455C-9EA6-DF929625EA0E}">
        <p15:presenceInfo xmlns:p15="http://schemas.microsoft.com/office/powerpoint/2012/main" userId="S::SusanLee@vhb.com::999d6e33-7f8f-4777-8cd9-8e122d81f10f" providerId="AD"/>
      </p:ext>
    </p:extLst>
  </p:cmAuthor>
  <p:cmAuthor id="2" name="Ferrera, Brianna" initials="FB" lastIdx="7" clrIdx="1">
    <p:extLst>
      <p:ext uri="{19B8F6BF-5375-455C-9EA6-DF929625EA0E}">
        <p15:presenceInfo xmlns:p15="http://schemas.microsoft.com/office/powerpoint/2012/main" userId="S::bferrera@vhb.com::256f276f-2e13-4293-84c4-f5e6bb8be74c" providerId="AD"/>
      </p:ext>
    </p:extLst>
  </p:cmAuthor>
  <p:cmAuthor id="3" name="Toole, Sarah" initials="TS" lastIdx="116" clrIdx="2">
    <p:extLst>
      <p:ext uri="{19B8F6BF-5375-455C-9EA6-DF929625EA0E}">
        <p15:presenceInfo xmlns:p15="http://schemas.microsoft.com/office/powerpoint/2012/main" userId="S::SToole@vhb.com::f3523a0b-3c0f-41e1-939e-d628eccc34b8" providerId="AD"/>
      </p:ext>
    </p:extLst>
  </p:cmAuthor>
  <p:cmAuthor id="4" name="Dabek, Lauren" initials="DL" lastIdx="10" clrIdx="3">
    <p:extLst>
      <p:ext uri="{19B8F6BF-5375-455C-9EA6-DF929625EA0E}">
        <p15:presenceInfo xmlns:p15="http://schemas.microsoft.com/office/powerpoint/2012/main" userId="S::LDabek@vhb.com::a8dcaebc-5dcb-4fe6-962d-8dd8d8251466" providerId="AD"/>
      </p:ext>
    </p:extLst>
  </p:cmAuthor>
  <p:cmAuthor id="5" name="Freeman, Elizabeth" initials="FE" lastIdx="28" clrIdx="4">
    <p:extLst>
      <p:ext uri="{19B8F6BF-5375-455C-9EA6-DF929625EA0E}">
        <p15:presenceInfo xmlns:p15="http://schemas.microsoft.com/office/powerpoint/2012/main" userId="S::EFreeman@vhb.com::4a400445-5976-4cf1-b743-07aa28af7606" providerId="AD"/>
      </p:ext>
    </p:extLst>
  </p:cmAuthor>
  <p:cmAuthor id="6" name="Seluga, Emily" initials="SE" lastIdx="8" clrIdx="5">
    <p:extLst>
      <p:ext uri="{19B8F6BF-5375-455C-9EA6-DF929625EA0E}">
        <p15:presenceInfo xmlns:p15="http://schemas.microsoft.com/office/powerpoint/2012/main" userId="S::ESELUGA@vhb.com::4c6d7070-8aa1-40c9-8772-24da28dfea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95"/>
    <a:srgbClr val="2D74B6"/>
    <a:srgbClr val="FFFFFF"/>
    <a:srgbClr val="E09A10"/>
    <a:srgbClr val="FDD86D"/>
    <a:srgbClr val="F2F0EB"/>
    <a:srgbClr val="2FBFCC"/>
    <a:srgbClr val="213138"/>
    <a:srgbClr val="FEFCF8"/>
    <a:srgbClr val="FED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157" autoAdjust="0"/>
  </p:normalViewPr>
  <p:slideViewPr>
    <p:cSldViewPr snapToGrid="0">
      <p:cViewPr varScale="1">
        <p:scale>
          <a:sx n="74" d="100"/>
          <a:sy n="74" d="100"/>
        </p:scale>
        <p:origin x="528" y="48"/>
      </p:cViewPr>
      <p:guideLst>
        <p:guide pos="3840"/>
        <p:guide orient="horz" pos="672"/>
      </p:guideLst>
    </p:cSldViewPr>
  </p:slideViewPr>
  <p:outlineViewPr>
    <p:cViewPr>
      <p:scale>
        <a:sx n="33" d="100"/>
        <a:sy n="33" d="100"/>
      </p:scale>
      <p:origin x="0" y="0"/>
    </p:cViewPr>
  </p:outlineViewPr>
  <p:notesTextViewPr>
    <p:cViewPr>
      <p:scale>
        <a:sx n="3" d="2"/>
        <a:sy n="3" d="2"/>
      </p:scale>
      <p:origin x="0" y="0"/>
    </p:cViewPr>
  </p:notesTextViewPr>
  <p:sorterViewPr>
    <p:cViewPr>
      <p:scale>
        <a:sx n="138" d="100"/>
        <a:sy n="138" d="100"/>
      </p:scale>
      <p:origin x="0" y="0"/>
    </p:cViewPr>
  </p:sorterViewPr>
  <p:notesViewPr>
    <p:cSldViewPr snapToGrid="0">
      <p:cViewPr varScale="1">
        <p:scale>
          <a:sx n="82" d="100"/>
          <a:sy n="82" d="100"/>
        </p:scale>
        <p:origin x="301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acec20005.sharepoint.com/sites/mmb/Shared%20Documents/Business-Educational%20Services/Economic%20Data%20Points_CPiP%20and%20Quarterly%20Revenues/Quarterly%20Revenues_10th/March%202025/SeriesReport-202503131056-QSS-Al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38871771463361E-2"/>
          <c:y val="4.0063497896578759E-2"/>
          <c:w val="0.80547491346190425"/>
          <c:h val="0.71998953546656463"/>
        </c:manualLayout>
      </c:layout>
      <c:barChart>
        <c:barDir val="col"/>
        <c:grouping val="clustered"/>
        <c:varyColors val="0"/>
        <c:ser>
          <c:idx val="0"/>
          <c:order val="0"/>
          <c:tx>
            <c:strRef>
              <c:f>Sheet1!$B$1</c:f>
              <c:strCache>
                <c:ptCount val="1"/>
                <c:pt idx="0">
                  <c:v>Employment (Right)</c:v>
                </c:pt>
              </c:strCache>
            </c:strRef>
          </c:tx>
          <c:spPr>
            <a:solidFill>
              <a:schemeClr val="accent1"/>
            </a:solidFill>
            <a:ln>
              <a:noFill/>
            </a:ln>
            <a:effectLst/>
          </c:spPr>
          <c:invertIfNegative val="0"/>
          <c:dLbls>
            <c:dLbl>
              <c:idx val="2"/>
              <c:layout>
                <c:manualLayout>
                  <c:x val="0"/>
                  <c:y val="2.26341821634034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0F-47AD-A9D1-7B13DEE9F1BA}"/>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Sheet1!$A$42:$A$53</c:f>
              <c:strCache>
                <c:ptCount val="12"/>
                <c:pt idx="0">
                  <c:v>May 2024</c:v>
                </c:pt>
                <c:pt idx="1">
                  <c:v>Jun. 2024</c:v>
                </c:pt>
                <c:pt idx="2">
                  <c:v>Jul. 
2024</c:v>
                </c:pt>
                <c:pt idx="3">
                  <c:v>Aug. 2024</c:v>
                </c:pt>
                <c:pt idx="4">
                  <c:v>Sept. 2024</c:v>
                </c:pt>
                <c:pt idx="5">
                  <c:v>Oct. 2024</c:v>
                </c:pt>
                <c:pt idx="6">
                  <c:v>Nov. 2024</c:v>
                </c:pt>
                <c:pt idx="7">
                  <c:v>Dec. 2024</c:v>
                </c:pt>
                <c:pt idx="8">
                  <c:v>Jan. 2025</c:v>
                </c:pt>
                <c:pt idx="9">
                  <c:v>Feb. 2025</c:v>
                </c:pt>
                <c:pt idx="10">
                  <c:v>Mar. 2025</c:v>
                </c:pt>
                <c:pt idx="11">
                  <c:v>Apr. 2025</c:v>
                </c:pt>
              </c:strCache>
            </c:strRef>
          </c:cat>
          <c:val>
            <c:numRef>
              <c:f>Sheet1!$B$42:$B$53</c:f>
              <c:numCache>
                <c:formatCode>General</c:formatCode>
                <c:ptCount val="12"/>
                <c:pt idx="0">
                  <c:v>193</c:v>
                </c:pt>
                <c:pt idx="1">
                  <c:v>87</c:v>
                </c:pt>
                <c:pt idx="2">
                  <c:v>88</c:v>
                </c:pt>
                <c:pt idx="3">
                  <c:v>71</c:v>
                </c:pt>
                <c:pt idx="4">
                  <c:v>240</c:v>
                </c:pt>
                <c:pt idx="5">
                  <c:v>44</c:v>
                </c:pt>
                <c:pt idx="6">
                  <c:v>261</c:v>
                </c:pt>
                <c:pt idx="7">
                  <c:v>323</c:v>
                </c:pt>
                <c:pt idx="8">
                  <c:v>111</c:v>
                </c:pt>
                <c:pt idx="9">
                  <c:v>102</c:v>
                </c:pt>
                <c:pt idx="10">
                  <c:v>185</c:v>
                </c:pt>
                <c:pt idx="11">
                  <c:v>177</c:v>
                </c:pt>
              </c:numCache>
            </c:numRef>
          </c:val>
          <c:extLst>
            <c:ext xmlns:c16="http://schemas.microsoft.com/office/drawing/2014/chart" uri="{C3380CC4-5D6E-409C-BE32-E72D297353CC}">
              <c16:uniqueId val="{00000000-670F-47AD-A9D1-7B13DEE9F1BA}"/>
            </c:ext>
          </c:extLst>
        </c:ser>
        <c:dLbls>
          <c:showLegendKey val="0"/>
          <c:showVal val="0"/>
          <c:showCatName val="0"/>
          <c:showSerName val="0"/>
          <c:showPercent val="0"/>
          <c:showBubbleSize val="0"/>
        </c:dLbls>
        <c:gapWidth val="50"/>
        <c:axId val="562706008"/>
        <c:axId val="561853944"/>
      </c:barChart>
      <c:lineChart>
        <c:grouping val="standard"/>
        <c:varyColors val="0"/>
        <c:ser>
          <c:idx val="1"/>
          <c:order val="1"/>
          <c:tx>
            <c:strRef>
              <c:f>Sheet1!$C$1</c:f>
              <c:strCache>
                <c:ptCount val="1"/>
                <c:pt idx="0">
                  <c:v>Unemployment Rate (Left)</c:v>
                </c:pt>
              </c:strCache>
            </c:strRef>
          </c:tx>
          <c:spPr>
            <a:ln w="28575" cap="rnd">
              <a:solidFill>
                <a:srgbClr val="FDD86D"/>
              </a:solidFill>
              <a:round/>
            </a:ln>
            <a:effectLst/>
          </c:spPr>
          <c:marker>
            <c:symbol val="none"/>
          </c:marker>
          <c:dLbls>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17-43BD-B34B-CD604257FDF5}"/>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70F-47AD-A9D1-7B13DEE9F1BA}"/>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0F-47AD-A9D1-7B13DEE9F1B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5C-4B79-97C3-07BF3C925684}"/>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17-43BD-B34B-CD604257FDF5}"/>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ptos" panose="020B0004020202020204"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Sheet1!$A$42:$A$53</c:f>
              <c:strCache>
                <c:ptCount val="12"/>
                <c:pt idx="0">
                  <c:v>May 2024</c:v>
                </c:pt>
                <c:pt idx="1">
                  <c:v>Jun. 2024</c:v>
                </c:pt>
                <c:pt idx="2">
                  <c:v>Jul. 
2024</c:v>
                </c:pt>
                <c:pt idx="3">
                  <c:v>Aug. 2024</c:v>
                </c:pt>
                <c:pt idx="4">
                  <c:v>Sept. 2024</c:v>
                </c:pt>
                <c:pt idx="5">
                  <c:v>Oct. 2024</c:v>
                </c:pt>
                <c:pt idx="6">
                  <c:v>Nov. 2024</c:v>
                </c:pt>
                <c:pt idx="7">
                  <c:v>Dec. 2024</c:v>
                </c:pt>
                <c:pt idx="8">
                  <c:v>Jan. 2025</c:v>
                </c:pt>
                <c:pt idx="9">
                  <c:v>Feb. 2025</c:v>
                </c:pt>
                <c:pt idx="10">
                  <c:v>Mar. 2025</c:v>
                </c:pt>
                <c:pt idx="11">
                  <c:v>Apr. 2025</c:v>
                </c:pt>
              </c:strCache>
            </c:strRef>
          </c:cat>
          <c:val>
            <c:numRef>
              <c:f>Sheet1!$C$42:$C$53</c:f>
              <c:numCache>
                <c:formatCode>General</c:formatCode>
                <c:ptCount val="12"/>
                <c:pt idx="0" formatCode="0.0">
                  <c:v>4</c:v>
                </c:pt>
                <c:pt idx="1">
                  <c:v>4.0999999999999996</c:v>
                </c:pt>
                <c:pt idx="2">
                  <c:v>4.3</c:v>
                </c:pt>
                <c:pt idx="3">
                  <c:v>4.2</c:v>
                </c:pt>
                <c:pt idx="4">
                  <c:v>4.0999999999999996</c:v>
                </c:pt>
                <c:pt idx="5">
                  <c:v>4.0999999999999996</c:v>
                </c:pt>
                <c:pt idx="6">
                  <c:v>4.2</c:v>
                </c:pt>
                <c:pt idx="7">
                  <c:v>4.0999999999999996</c:v>
                </c:pt>
                <c:pt idx="8" formatCode="0.0">
                  <c:v>4</c:v>
                </c:pt>
                <c:pt idx="9">
                  <c:v>4.0999999999999996</c:v>
                </c:pt>
                <c:pt idx="10">
                  <c:v>4.2</c:v>
                </c:pt>
                <c:pt idx="11">
                  <c:v>4.2</c:v>
                </c:pt>
              </c:numCache>
            </c:numRef>
          </c:val>
          <c:smooth val="0"/>
          <c:extLst>
            <c:ext xmlns:c16="http://schemas.microsoft.com/office/drawing/2014/chart" uri="{C3380CC4-5D6E-409C-BE32-E72D297353CC}">
              <c16:uniqueId val="{00000008-670F-47AD-A9D1-7B13DEE9F1BA}"/>
            </c:ext>
          </c:extLst>
        </c:ser>
        <c:dLbls>
          <c:showLegendKey val="0"/>
          <c:showVal val="0"/>
          <c:showCatName val="0"/>
          <c:showSerName val="0"/>
          <c:showPercent val="0"/>
          <c:showBubbleSize val="0"/>
        </c:dLbls>
        <c:marker val="1"/>
        <c:smooth val="0"/>
        <c:axId val="672515904"/>
        <c:axId val="486602264"/>
      </c:lineChart>
      <c:valAx>
        <c:axId val="561853944"/>
        <c:scaling>
          <c:orientation val="minMax"/>
          <c:max val="350"/>
          <c:min val="0"/>
        </c:scaling>
        <c:delete val="0"/>
        <c:axPos val="r"/>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Aptos" panose="020B0004020202020204" pitchFamily="34" charset="0"/>
                    <a:ea typeface="+mn-ea"/>
                    <a:cs typeface="+mn-cs"/>
                  </a:defRPr>
                </a:pPr>
                <a:r>
                  <a:rPr lang="en-US"/>
                  <a:t>New Jobs (000s)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562706008"/>
        <c:crosses val="max"/>
        <c:crossBetween val="between"/>
      </c:valAx>
      <c:catAx>
        <c:axId val="5627060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561853944"/>
        <c:crosses val="autoZero"/>
        <c:auto val="1"/>
        <c:lblAlgn val="ctr"/>
        <c:lblOffset val="100"/>
        <c:noMultiLvlLbl val="0"/>
      </c:catAx>
      <c:valAx>
        <c:axId val="486602264"/>
        <c:scaling>
          <c:orientation val="minMax"/>
          <c:max val="4.4000000000000004"/>
          <c:min val="3.6"/>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672515904"/>
        <c:crosses val="autoZero"/>
        <c:crossBetween val="between"/>
      </c:valAx>
      <c:catAx>
        <c:axId val="672515904"/>
        <c:scaling>
          <c:orientation val="minMax"/>
        </c:scaling>
        <c:delete val="1"/>
        <c:axPos val="b"/>
        <c:numFmt formatCode="General" sourceLinked="1"/>
        <c:majorTickMark val="out"/>
        <c:minorTickMark val="none"/>
        <c:tickLblPos val="nextTo"/>
        <c:crossAx val="486602264"/>
        <c:crosses val="autoZero"/>
        <c:auto val="1"/>
        <c:lblAlgn val="ctr"/>
        <c:lblOffset val="100"/>
        <c:noMultiLvlLbl val="0"/>
      </c:catAx>
      <c:spPr>
        <a:noFill/>
        <a:ln>
          <a:noFill/>
        </a:ln>
        <a:effectLst/>
      </c:spPr>
    </c:plotArea>
    <c:legend>
      <c:legendPos val="b"/>
      <c:layout>
        <c:manualLayout>
          <c:xMode val="edge"/>
          <c:yMode val="edge"/>
          <c:x val="0.24563001635665108"/>
          <c:y val="0.93125690368702285"/>
          <c:w val="0.50873987218988925"/>
          <c:h val="6.87430963129771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ptos" panose="020B00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Narrow" panose="020B0606020202030204" pitchFamily="34" charset="0"/>
                <a:ea typeface="+mn-ea"/>
                <a:cs typeface="+mn-cs"/>
              </a:defRPr>
            </a:pPr>
            <a:r>
              <a:rPr lang="en-US" sz="1800" b="1"/>
              <a:t>A/E Services Revenue</a:t>
            </a:r>
          </a:p>
          <a:p>
            <a:pPr>
              <a:defRPr sz="1800" b="1"/>
            </a:pPr>
            <a:r>
              <a:rPr lang="en-US" sz="1800" b="1"/>
              <a:t>Seasonally Adjusted</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0.10817792020473566"/>
          <c:y val="0.12585365853658537"/>
          <c:w val="0.86777219045053433"/>
          <c:h val="0.66632170978627669"/>
        </c:manualLayout>
      </c:layout>
      <c:barChart>
        <c:barDir val="col"/>
        <c:grouping val="stacked"/>
        <c:varyColors val="0"/>
        <c:ser>
          <c:idx val="0"/>
          <c:order val="0"/>
          <c:tx>
            <c:v>Engineering Services Revenue</c:v>
          </c:tx>
          <c:spPr>
            <a:solidFill>
              <a:srgbClr val="213138"/>
            </a:solidFill>
            <a:ln>
              <a:noFill/>
            </a:ln>
            <a:effectLst/>
          </c:spPr>
          <c:invertIfNegative val="0"/>
          <c:cat>
            <c:strRef>
              <c:f>CIDR!$A$61:$A$96</c:f>
              <c:strCache>
                <c:ptCount val="36"/>
                <c:pt idx="0">
                  <c:v>2016 Q1</c:v>
                </c:pt>
                <c:pt idx="1">
                  <c:v>2016 Q2</c:v>
                </c:pt>
                <c:pt idx="2">
                  <c:v>2016 Q3</c:v>
                </c:pt>
                <c:pt idx="3">
                  <c:v>2016 Q4</c:v>
                </c:pt>
                <c:pt idx="4">
                  <c:v>2017 Q1</c:v>
                </c:pt>
                <c:pt idx="5">
                  <c:v>2017 Q2</c:v>
                </c:pt>
                <c:pt idx="6">
                  <c:v>2017 Q3</c:v>
                </c:pt>
                <c:pt idx="7">
                  <c:v>2017 Q4</c:v>
                </c:pt>
                <c:pt idx="8">
                  <c:v>2018 Q1</c:v>
                </c:pt>
                <c:pt idx="9">
                  <c:v>2018 Q2</c:v>
                </c:pt>
                <c:pt idx="10">
                  <c:v>2018 Q3</c:v>
                </c:pt>
                <c:pt idx="11">
                  <c:v>2018 Q4</c:v>
                </c:pt>
                <c:pt idx="12">
                  <c:v>2019 Q1</c:v>
                </c:pt>
                <c:pt idx="13">
                  <c:v>2019 Q2</c:v>
                </c:pt>
                <c:pt idx="14">
                  <c:v>2019 Q3</c:v>
                </c:pt>
                <c:pt idx="15">
                  <c:v>2019 Q4</c:v>
                </c:pt>
                <c:pt idx="16">
                  <c:v>2020 Q1</c:v>
                </c:pt>
                <c:pt idx="17">
                  <c:v>2020 Q2</c:v>
                </c:pt>
                <c:pt idx="18">
                  <c:v>2020 Q3</c:v>
                </c:pt>
                <c:pt idx="19">
                  <c:v>2020 Q4</c:v>
                </c:pt>
                <c:pt idx="20">
                  <c:v>2021 Q1</c:v>
                </c:pt>
                <c:pt idx="21">
                  <c:v>2021 Q2</c:v>
                </c:pt>
                <c:pt idx="22">
                  <c:v>2021 Q3</c:v>
                </c:pt>
                <c:pt idx="23">
                  <c:v>2021 Q4</c:v>
                </c:pt>
                <c:pt idx="24">
                  <c:v>2022 Q1</c:v>
                </c:pt>
                <c:pt idx="25">
                  <c:v>2022 Q2</c:v>
                </c:pt>
                <c:pt idx="26">
                  <c:v>2022 Q3</c:v>
                </c:pt>
                <c:pt idx="27">
                  <c:v>2022 Q4</c:v>
                </c:pt>
                <c:pt idx="28">
                  <c:v>2023 Q1</c:v>
                </c:pt>
                <c:pt idx="29">
                  <c:v>2023 Q2</c:v>
                </c:pt>
                <c:pt idx="30">
                  <c:v>2023 Q3</c:v>
                </c:pt>
                <c:pt idx="31">
                  <c:v>2023 Q4</c:v>
                </c:pt>
                <c:pt idx="32">
                  <c:v>2024 Q1</c:v>
                </c:pt>
                <c:pt idx="33">
                  <c:v>2024 Q2</c:v>
                </c:pt>
                <c:pt idx="34">
                  <c:v>2024 Q3</c:v>
                </c:pt>
                <c:pt idx="35">
                  <c:v>2024 Q4</c:v>
                </c:pt>
              </c:strCache>
            </c:strRef>
          </c:cat>
          <c:val>
            <c:numRef>
              <c:f>CIDR!$C$61:$C$96</c:f>
              <c:numCache>
                <c:formatCode>"$"#,##0</c:formatCode>
                <c:ptCount val="36"/>
                <c:pt idx="0">
                  <c:v>56677</c:v>
                </c:pt>
                <c:pt idx="1">
                  <c:v>56270</c:v>
                </c:pt>
                <c:pt idx="2">
                  <c:v>56878</c:v>
                </c:pt>
                <c:pt idx="3">
                  <c:v>58349</c:v>
                </c:pt>
                <c:pt idx="4">
                  <c:v>58577</c:v>
                </c:pt>
                <c:pt idx="5">
                  <c:v>57704</c:v>
                </c:pt>
                <c:pt idx="6">
                  <c:v>60526</c:v>
                </c:pt>
                <c:pt idx="7">
                  <c:v>60582</c:v>
                </c:pt>
                <c:pt idx="8">
                  <c:v>63689</c:v>
                </c:pt>
                <c:pt idx="9">
                  <c:v>63033</c:v>
                </c:pt>
                <c:pt idx="10">
                  <c:v>61765</c:v>
                </c:pt>
                <c:pt idx="11">
                  <c:v>60706</c:v>
                </c:pt>
                <c:pt idx="12">
                  <c:v>61871</c:v>
                </c:pt>
                <c:pt idx="13">
                  <c:v>65911</c:v>
                </c:pt>
                <c:pt idx="14">
                  <c:v>67600</c:v>
                </c:pt>
                <c:pt idx="15">
                  <c:v>69127</c:v>
                </c:pt>
                <c:pt idx="16">
                  <c:v>68964</c:v>
                </c:pt>
                <c:pt idx="17">
                  <c:v>63711</c:v>
                </c:pt>
                <c:pt idx="18">
                  <c:v>63555</c:v>
                </c:pt>
                <c:pt idx="19">
                  <c:v>63737</c:v>
                </c:pt>
                <c:pt idx="20">
                  <c:v>66591</c:v>
                </c:pt>
                <c:pt idx="21">
                  <c:v>68780</c:v>
                </c:pt>
                <c:pt idx="22">
                  <c:v>68433</c:v>
                </c:pt>
                <c:pt idx="23">
                  <c:v>70959</c:v>
                </c:pt>
                <c:pt idx="24">
                  <c:v>73112</c:v>
                </c:pt>
                <c:pt idx="25">
                  <c:v>74544</c:v>
                </c:pt>
                <c:pt idx="26">
                  <c:v>77355</c:v>
                </c:pt>
                <c:pt idx="27">
                  <c:v>80104</c:v>
                </c:pt>
                <c:pt idx="28">
                  <c:v>81362</c:v>
                </c:pt>
                <c:pt idx="29">
                  <c:v>80390</c:v>
                </c:pt>
                <c:pt idx="30">
                  <c:v>83418</c:v>
                </c:pt>
                <c:pt idx="31">
                  <c:v>83539</c:v>
                </c:pt>
                <c:pt idx="32">
                  <c:v>86362</c:v>
                </c:pt>
                <c:pt idx="33">
                  <c:v>89480</c:v>
                </c:pt>
                <c:pt idx="34">
                  <c:v>89361</c:v>
                </c:pt>
                <c:pt idx="35">
                  <c:v>94967</c:v>
                </c:pt>
              </c:numCache>
            </c:numRef>
          </c:val>
          <c:extLst>
            <c:ext xmlns:c16="http://schemas.microsoft.com/office/drawing/2014/chart" uri="{C3380CC4-5D6E-409C-BE32-E72D297353CC}">
              <c16:uniqueId val="{00000000-B77D-4A4E-B3C3-44E187077ED0}"/>
            </c:ext>
          </c:extLst>
        </c:ser>
        <c:ser>
          <c:idx val="1"/>
          <c:order val="1"/>
          <c:tx>
            <c:v>Architecture Services Revenue</c:v>
          </c:tx>
          <c:spPr>
            <a:solidFill>
              <a:srgbClr val="DBDEDF"/>
            </a:solidFill>
            <a:ln>
              <a:noFill/>
            </a:ln>
            <a:effectLst/>
          </c:spPr>
          <c:invertIfNegative val="0"/>
          <c:cat>
            <c:strRef>
              <c:f>CIDR!$A$61:$A$96</c:f>
              <c:strCache>
                <c:ptCount val="36"/>
                <c:pt idx="0">
                  <c:v>2016 Q1</c:v>
                </c:pt>
                <c:pt idx="1">
                  <c:v>2016 Q2</c:v>
                </c:pt>
                <c:pt idx="2">
                  <c:v>2016 Q3</c:v>
                </c:pt>
                <c:pt idx="3">
                  <c:v>2016 Q4</c:v>
                </c:pt>
                <c:pt idx="4">
                  <c:v>2017 Q1</c:v>
                </c:pt>
                <c:pt idx="5">
                  <c:v>2017 Q2</c:v>
                </c:pt>
                <c:pt idx="6">
                  <c:v>2017 Q3</c:v>
                </c:pt>
                <c:pt idx="7">
                  <c:v>2017 Q4</c:v>
                </c:pt>
                <c:pt idx="8">
                  <c:v>2018 Q1</c:v>
                </c:pt>
                <c:pt idx="9">
                  <c:v>2018 Q2</c:v>
                </c:pt>
                <c:pt idx="10">
                  <c:v>2018 Q3</c:v>
                </c:pt>
                <c:pt idx="11">
                  <c:v>2018 Q4</c:v>
                </c:pt>
                <c:pt idx="12">
                  <c:v>2019 Q1</c:v>
                </c:pt>
                <c:pt idx="13">
                  <c:v>2019 Q2</c:v>
                </c:pt>
                <c:pt idx="14">
                  <c:v>2019 Q3</c:v>
                </c:pt>
                <c:pt idx="15">
                  <c:v>2019 Q4</c:v>
                </c:pt>
                <c:pt idx="16">
                  <c:v>2020 Q1</c:v>
                </c:pt>
                <c:pt idx="17">
                  <c:v>2020 Q2</c:v>
                </c:pt>
                <c:pt idx="18">
                  <c:v>2020 Q3</c:v>
                </c:pt>
                <c:pt idx="19">
                  <c:v>2020 Q4</c:v>
                </c:pt>
                <c:pt idx="20">
                  <c:v>2021 Q1</c:v>
                </c:pt>
                <c:pt idx="21">
                  <c:v>2021 Q2</c:v>
                </c:pt>
                <c:pt idx="22">
                  <c:v>2021 Q3</c:v>
                </c:pt>
                <c:pt idx="23">
                  <c:v>2021 Q4</c:v>
                </c:pt>
                <c:pt idx="24">
                  <c:v>2022 Q1</c:v>
                </c:pt>
                <c:pt idx="25">
                  <c:v>2022 Q2</c:v>
                </c:pt>
                <c:pt idx="26">
                  <c:v>2022 Q3</c:v>
                </c:pt>
                <c:pt idx="27">
                  <c:v>2022 Q4</c:v>
                </c:pt>
                <c:pt idx="28">
                  <c:v>2023 Q1</c:v>
                </c:pt>
                <c:pt idx="29">
                  <c:v>2023 Q2</c:v>
                </c:pt>
                <c:pt idx="30">
                  <c:v>2023 Q3</c:v>
                </c:pt>
                <c:pt idx="31">
                  <c:v>2023 Q4</c:v>
                </c:pt>
                <c:pt idx="32">
                  <c:v>2024 Q1</c:v>
                </c:pt>
                <c:pt idx="33">
                  <c:v>2024 Q2</c:v>
                </c:pt>
                <c:pt idx="34">
                  <c:v>2024 Q3</c:v>
                </c:pt>
                <c:pt idx="35">
                  <c:v>2024 Q4</c:v>
                </c:pt>
              </c:strCache>
            </c:strRef>
          </c:cat>
          <c:val>
            <c:numRef>
              <c:f>CIDR!$D$61:$D$96</c:f>
              <c:numCache>
                <c:formatCode>"$"#,##0</c:formatCode>
                <c:ptCount val="36"/>
                <c:pt idx="0">
                  <c:v>17546</c:v>
                </c:pt>
                <c:pt idx="1">
                  <c:v>16904</c:v>
                </c:pt>
                <c:pt idx="2">
                  <c:v>17724</c:v>
                </c:pt>
                <c:pt idx="3">
                  <c:v>18835</c:v>
                </c:pt>
                <c:pt idx="4">
                  <c:v>18517</c:v>
                </c:pt>
                <c:pt idx="5">
                  <c:v>19227</c:v>
                </c:pt>
                <c:pt idx="6">
                  <c:v>18851</c:v>
                </c:pt>
                <c:pt idx="7">
                  <c:v>18544</c:v>
                </c:pt>
                <c:pt idx="8">
                  <c:v>19409</c:v>
                </c:pt>
                <c:pt idx="9">
                  <c:v>19610</c:v>
                </c:pt>
                <c:pt idx="10">
                  <c:v>20787</c:v>
                </c:pt>
                <c:pt idx="11">
                  <c:v>20489</c:v>
                </c:pt>
                <c:pt idx="12">
                  <c:v>20594</c:v>
                </c:pt>
                <c:pt idx="13">
                  <c:v>20978</c:v>
                </c:pt>
                <c:pt idx="14">
                  <c:v>21868</c:v>
                </c:pt>
                <c:pt idx="15">
                  <c:v>22685</c:v>
                </c:pt>
                <c:pt idx="16">
                  <c:v>22736</c:v>
                </c:pt>
                <c:pt idx="17">
                  <c:v>20637</c:v>
                </c:pt>
                <c:pt idx="18">
                  <c:v>21406</c:v>
                </c:pt>
                <c:pt idx="19">
                  <c:v>21014</c:v>
                </c:pt>
                <c:pt idx="20">
                  <c:v>22112</c:v>
                </c:pt>
                <c:pt idx="21">
                  <c:v>22818</c:v>
                </c:pt>
                <c:pt idx="22">
                  <c:v>22808</c:v>
                </c:pt>
                <c:pt idx="23">
                  <c:v>24336</c:v>
                </c:pt>
                <c:pt idx="24">
                  <c:v>25459</c:v>
                </c:pt>
                <c:pt idx="25">
                  <c:v>24945</c:v>
                </c:pt>
                <c:pt idx="26">
                  <c:v>26633</c:v>
                </c:pt>
                <c:pt idx="27">
                  <c:v>25368</c:v>
                </c:pt>
                <c:pt idx="28">
                  <c:v>25570</c:v>
                </c:pt>
                <c:pt idx="29">
                  <c:v>27477</c:v>
                </c:pt>
                <c:pt idx="30">
                  <c:v>25974</c:v>
                </c:pt>
                <c:pt idx="31">
                  <c:v>27721</c:v>
                </c:pt>
                <c:pt idx="32">
                  <c:v>27982</c:v>
                </c:pt>
                <c:pt idx="33">
                  <c:v>27798</c:v>
                </c:pt>
                <c:pt idx="34">
                  <c:v>29936</c:v>
                </c:pt>
                <c:pt idx="35">
                  <c:v>29294</c:v>
                </c:pt>
              </c:numCache>
            </c:numRef>
          </c:val>
          <c:extLst>
            <c:ext xmlns:c16="http://schemas.microsoft.com/office/drawing/2014/chart" uri="{C3380CC4-5D6E-409C-BE32-E72D297353CC}">
              <c16:uniqueId val="{00000001-B77D-4A4E-B3C3-44E187077ED0}"/>
            </c:ext>
          </c:extLst>
        </c:ser>
        <c:dLbls>
          <c:showLegendKey val="0"/>
          <c:showVal val="0"/>
          <c:showCatName val="0"/>
          <c:showSerName val="0"/>
          <c:showPercent val="0"/>
          <c:showBubbleSize val="0"/>
        </c:dLbls>
        <c:gapWidth val="150"/>
        <c:overlap val="100"/>
        <c:axId val="1534765360"/>
        <c:axId val="1534754544"/>
      </c:barChart>
      <c:lineChart>
        <c:grouping val="standard"/>
        <c:varyColors val="0"/>
        <c:ser>
          <c:idx val="2"/>
          <c:order val="2"/>
          <c:tx>
            <c:v>Total A/E Services Revenue</c:v>
          </c:tx>
          <c:spPr>
            <a:ln w="28575" cap="rnd">
              <a:solidFill>
                <a:srgbClr val="E09A10"/>
              </a:solidFill>
              <a:round/>
            </a:ln>
            <a:effectLst/>
          </c:spPr>
          <c:marker>
            <c:symbol val="none"/>
          </c:marker>
          <c:cat>
            <c:strRef>
              <c:f>CIDR!$A$61:$A$96</c:f>
              <c:strCache>
                <c:ptCount val="36"/>
                <c:pt idx="0">
                  <c:v>2016 Q1</c:v>
                </c:pt>
                <c:pt idx="1">
                  <c:v>2016 Q2</c:v>
                </c:pt>
                <c:pt idx="2">
                  <c:v>2016 Q3</c:v>
                </c:pt>
                <c:pt idx="3">
                  <c:v>2016 Q4</c:v>
                </c:pt>
                <c:pt idx="4">
                  <c:v>2017 Q1</c:v>
                </c:pt>
                <c:pt idx="5">
                  <c:v>2017 Q2</c:v>
                </c:pt>
                <c:pt idx="6">
                  <c:v>2017 Q3</c:v>
                </c:pt>
                <c:pt idx="7">
                  <c:v>2017 Q4</c:v>
                </c:pt>
                <c:pt idx="8">
                  <c:v>2018 Q1</c:v>
                </c:pt>
                <c:pt idx="9">
                  <c:v>2018 Q2</c:v>
                </c:pt>
                <c:pt idx="10">
                  <c:v>2018 Q3</c:v>
                </c:pt>
                <c:pt idx="11">
                  <c:v>2018 Q4</c:v>
                </c:pt>
                <c:pt idx="12">
                  <c:v>2019 Q1</c:v>
                </c:pt>
                <c:pt idx="13">
                  <c:v>2019 Q2</c:v>
                </c:pt>
                <c:pt idx="14">
                  <c:v>2019 Q3</c:v>
                </c:pt>
                <c:pt idx="15">
                  <c:v>2019 Q4</c:v>
                </c:pt>
                <c:pt idx="16">
                  <c:v>2020 Q1</c:v>
                </c:pt>
                <c:pt idx="17">
                  <c:v>2020 Q2</c:v>
                </c:pt>
                <c:pt idx="18">
                  <c:v>2020 Q3</c:v>
                </c:pt>
                <c:pt idx="19">
                  <c:v>2020 Q4</c:v>
                </c:pt>
                <c:pt idx="20">
                  <c:v>2021 Q1</c:v>
                </c:pt>
                <c:pt idx="21">
                  <c:v>2021 Q2</c:v>
                </c:pt>
                <c:pt idx="22">
                  <c:v>2021 Q3</c:v>
                </c:pt>
                <c:pt idx="23">
                  <c:v>2021 Q4</c:v>
                </c:pt>
                <c:pt idx="24">
                  <c:v>2022 Q1</c:v>
                </c:pt>
                <c:pt idx="25">
                  <c:v>2022 Q2</c:v>
                </c:pt>
                <c:pt idx="26">
                  <c:v>2022 Q3</c:v>
                </c:pt>
                <c:pt idx="27">
                  <c:v>2022 Q4</c:v>
                </c:pt>
                <c:pt idx="28">
                  <c:v>2023 Q1</c:v>
                </c:pt>
                <c:pt idx="29">
                  <c:v>2023 Q2</c:v>
                </c:pt>
                <c:pt idx="30">
                  <c:v>2023 Q3</c:v>
                </c:pt>
                <c:pt idx="31">
                  <c:v>2023 Q4</c:v>
                </c:pt>
                <c:pt idx="32">
                  <c:v>2024 Q1</c:v>
                </c:pt>
                <c:pt idx="33">
                  <c:v>2024 Q2</c:v>
                </c:pt>
                <c:pt idx="34">
                  <c:v>2024 Q3</c:v>
                </c:pt>
                <c:pt idx="35">
                  <c:v>2024 Q4</c:v>
                </c:pt>
              </c:strCache>
            </c:strRef>
          </c:cat>
          <c:val>
            <c:numRef>
              <c:f>CIDR!$B$61:$B$96</c:f>
              <c:numCache>
                <c:formatCode>"$"#,##0</c:formatCode>
                <c:ptCount val="36"/>
                <c:pt idx="0">
                  <c:v>74223</c:v>
                </c:pt>
                <c:pt idx="1">
                  <c:v>73174</c:v>
                </c:pt>
                <c:pt idx="2">
                  <c:v>74602</c:v>
                </c:pt>
                <c:pt idx="3">
                  <c:v>77184</c:v>
                </c:pt>
                <c:pt idx="4">
                  <c:v>77094</c:v>
                </c:pt>
                <c:pt idx="5">
                  <c:v>76931</c:v>
                </c:pt>
                <c:pt idx="6">
                  <c:v>79377</c:v>
                </c:pt>
                <c:pt idx="7">
                  <c:v>79126</c:v>
                </c:pt>
                <c:pt idx="8">
                  <c:v>83098</c:v>
                </c:pt>
                <c:pt idx="9">
                  <c:v>82643</c:v>
                </c:pt>
                <c:pt idx="10">
                  <c:v>82552</c:v>
                </c:pt>
                <c:pt idx="11">
                  <c:v>81195</c:v>
                </c:pt>
                <c:pt idx="12">
                  <c:v>82465</c:v>
                </c:pt>
                <c:pt idx="13">
                  <c:v>86889</c:v>
                </c:pt>
                <c:pt idx="14">
                  <c:v>89468</c:v>
                </c:pt>
                <c:pt idx="15">
                  <c:v>91812</c:v>
                </c:pt>
                <c:pt idx="16">
                  <c:v>91700</c:v>
                </c:pt>
                <c:pt idx="17">
                  <c:v>84348</c:v>
                </c:pt>
                <c:pt idx="18">
                  <c:v>84961</c:v>
                </c:pt>
                <c:pt idx="19">
                  <c:v>84751</c:v>
                </c:pt>
                <c:pt idx="20">
                  <c:v>88703</c:v>
                </c:pt>
                <c:pt idx="21">
                  <c:v>91598</c:v>
                </c:pt>
                <c:pt idx="22">
                  <c:v>91241</c:v>
                </c:pt>
                <c:pt idx="23">
                  <c:v>95295</c:v>
                </c:pt>
                <c:pt idx="24">
                  <c:v>98571</c:v>
                </c:pt>
                <c:pt idx="25">
                  <c:v>99489</c:v>
                </c:pt>
                <c:pt idx="26">
                  <c:v>103988</c:v>
                </c:pt>
                <c:pt idx="27">
                  <c:v>105472</c:v>
                </c:pt>
                <c:pt idx="28">
                  <c:v>106932</c:v>
                </c:pt>
                <c:pt idx="29">
                  <c:v>107867</c:v>
                </c:pt>
                <c:pt idx="30">
                  <c:v>109392</c:v>
                </c:pt>
                <c:pt idx="31">
                  <c:v>111260</c:v>
                </c:pt>
                <c:pt idx="32">
                  <c:v>114344</c:v>
                </c:pt>
                <c:pt idx="33">
                  <c:v>117278</c:v>
                </c:pt>
                <c:pt idx="34">
                  <c:v>119297</c:v>
                </c:pt>
                <c:pt idx="35">
                  <c:v>124261</c:v>
                </c:pt>
              </c:numCache>
            </c:numRef>
          </c:val>
          <c:smooth val="0"/>
          <c:extLst>
            <c:ext xmlns:c16="http://schemas.microsoft.com/office/drawing/2014/chart" uri="{C3380CC4-5D6E-409C-BE32-E72D297353CC}">
              <c16:uniqueId val="{00000002-B77D-4A4E-B3C3-44E187077ED0}"/>
            </c:ext>
          </c:extLst>
        </c:ser>
        <c:dLbls>
          <c:showLegendKey val="0"/>
          <c:showVal val="0"/>
          <c:showCatName val="0"/>
          <c:showSerName val="0"/>
          <c:showPercent val="0"/>
          <c:showBubbleSize val="0"/>
        </c:dLbls>
        <c:marker val="1"/>
        <c:smooth val="0"/>
        <c:axId val="1534765360"/>
        <c:axId val="1534754544"/>
      </c:lineChart>
      <c:catAx>
        <c:axId val="153476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000000" spcFirstLastPara="1" vertOverflow="ellipsis" wrap="square" anchor="ctr" anchorCtr="1"/>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534754544"/>
        <c:crosses val="autoZero"/>
        <c:auto val="1"/>
        <c:lblAlgn val="ctr"/>
        <c:lblOffset val="100"/>
        <c:noMultiLvlLbl val="0"/>
      </c:catAx>
      <c:valAx>
        <c:axId val="1534754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r>
                  <a:rPr lang="en-US" sz="1200"/>
                  <a:t>millions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534765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latin typeface="Arial Narrow" panose="020B0606020202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baseline="0" dirty="0">
                <a:solidFill>
                  <a:schemeClr val="tx1"/>
                </a:solidFill>
              </a:rPr>
              <a:t>Frequency</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6326058381727671E-2"/>
          <c:y val="0.13745005519231557"/>
          <c:w val="0.96408267156019911"/>
          <c:h val="0.7028482126564406"/>
        </c:manualLayout>
      </c:layout>
      <c:barChart>
        <c:barDir val="col"/>
        <c:grouping val="clustered"/>
        <c:varyColors val="0"/>
        <c:ser>
          <c:idx val="0"/>
          <c:order val="0"/>
          <c:spPr>
            <a:solidFill>
              <a:schemeClr val="accent1"/>
            </a:solidFill>
            <a:ln>
              <a:noFill/>
            </a:ln>
            <a:effectLst/>
          </c:spPr>
          <c:invertIfNegative val="0"/>
          <c:cat>
            <c:strRef>
              <c:f>Sheet2!$A$2:$A$5</c:f>
              <c:strCache>
                <c:ptCount val="4"/>
                <c:pt idx="0">
                  <c:v>Project Development/Planning</c:v>
                </c:pt>
                <c:pt idx="1">
                  <c:v>Preliminary Design</c:v>
                </c:pt>
                <c:pt idx="2">
                  <c:v>Detailed Design</c:v>
                </c:pt>
                <c:pt idx="3">
                  <c:v>Construction Engineering &amp; Inspection</c:v>
                </c:pt>
              </c:strCache>
            </c:strRef>
          </c:cat>
          <c:val>
            <c:numRef>
              <c:f>Sheet2!$B$2:$B$5</c:f>
              <c:numCache>
                <c:formatCode>General</c:formatCode>
                <c:ptCount val="4"/>
                <c:pt idx="0">
                  <c:v>3</c:v>
                </c:pt>
                <c:pt idx="1">
                  <c:v>8</c:v>
                </c:pt>
                <c:pt idx="2">
                  <c:v>20</c:v>
                </c:pt>
                <c:pt idx="3">
                  <c:v>3</c:v>
                </c:pt>
              </c:numCache>
            </c:numRef>
          </c:val>
          <c:extLst>
            <c:ext xmlns:c16="http://schemas.microsoft.com/office/drawing/2014/chart" uri="{C3380CC4-5D6E-409C-BE32-E72D297353CC}">
              <c16:uniqueId val="{00000000-7A3A-4BF5-B35D-F41CF64F4A46}"/>
            </c:ext>
          </c:extLst>
        </c:ser>
        <c:dLbls>
          <c:showLegendKey val="0"/>
          <c:showVal val="0"/>
          <c:showCatName val="0"/>
          <c:showSerName val="0"/>
          <c:showPercent val="0"/>
          <c:showBubbleSize val="0"/>
        </c:dLbls>
        <c:gapWidth val="219"/>
        <c:overlap val="-27"/>
        <c:axId val="114728456"/>
        <c:axId val="114730504"/>
      </c:barChart>
      <c:catAx>
        <c:axId val="114728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4730504"/>
        <c:crosses val="autoZero"/>
        <c:auto val="1"/>
        <c:lblAlgn val="ctr"/>
        <c:lblOffset val="100"/>
        <c:noMultiLvlLbl val="0"/>
      </c:catAx>
      <c:valAx>
        <c:axId val="114730504"/>
        <c:scaling>
          <c:orientation val="minMax"/>
        </c:scaling>
        <c:delete val="1"/>
        <c:axPos val="l"/>
        <c:numFmt formatCode="General" sourceLinked="1"/>
        <c:majorTickMark val="none"/>
        <c:minorTickMark val="none"/>
        <c:tickLblPos val="nextTo"/>
        <c:crossAx val="114728456"/>
        <c:crosses val="autoZero"/>
        <c:crossBetween val="between"/>
      </c:valAx>
      <c:spPr>
        <a:noFill/>
        <a:ln>
          <a:noFill/>
        </a:ln>
        <a:effectLst/>
      </c:spPr>
    </c:plotArea>
    <c:plotVisOnly val="1"/>
    <c:dispBlanksAs val="gap"/>
    <c:showDLblsOverMax val="0"/>
  </c:chart>
  <c:spPr>
    <a:noFill/>
    <a:ln>
      <a:noFill/>
    </a:ln>
    <a:effectLst/>
  </c:spPr>
  <c:txPr>
    <a:bodyPr/>
    <a:lstStyle/>
    <a:p>
      <a:pPr>
        <a:defRPr sz="1400" baseline="0"/>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509167-2DB8-4B88-A2B5-8EC13428CF31}"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26D1D485-B6A2-4790-B9E1-E686072BE2A5}">
      <dgm:prSet/>
      <dgm:spPr/>
      <dgm:t>
        <a:bodyPr/>
        <a:lstStyle/>
        <a:p>
          <a:r>
            <a:rPr lang="en-US" dirty="0"/>
            <a:t>Range for Client Organizations</a:t>
          </a:r>
        </a:p>
      </dgm:t>
    </dgm:pt>
    <dgm:pt modelId="{0D997EA4-97B8-44A7-B342-C67BA22012E6}" type="parTrans" cxnId="{AA43C991-9A7F-4D07-AC98-38E1BCDF787B}">
      <dgm:prSet/>
      <dgm:spPr/>
      <dgm:t>
        <a:bodyPr/>
        <a:lstStyle/>
        <a:p>
          <a:endParaRPr lang="en-US"/>
        </a:p>
      </dgm:t>
    </dgm:pt>
    <dgm:pt modelId="{6A43E14A-FD6E-4B7C-B938-217D1E796863}" type="sibTrans" cxnId="{AA43C991-9A7F-4D07-AC98-38E1BCDF787B}">
      <dgm:prSet/>
      <dgm:spPr/>
      <dgm:t>
        <a:bodyPr/>
        <a:lstStyle/>
        <a:p>
          <a:endParaRPr lang="en-US"/>
        </a:p>
      </dgm:t>
    </dgm:pt>
    <dgm:pt modelId="{21DEDE4F-6C44-4145-9FA2-1EB5A17DEB5F}">
      <dgm:prSet/>
      <dgm:spPr/>
      <dgm:t>
        <a:bodyPr/>
        <a:lstStyle/>
        <a:p>
          <a:r>
            <a:rPr lang="en-US"/>
            <a:t>40% Limited use (&lt; 10% – exception)</a:t>
          </a:r>
        </a:p>
      </dgm:t>
    </dgm:pt>
    <dgm:pt modelId="{93F53796-74EB-425F-B8B9-AFD234DA83D9}" type="parTrans" cxnId="{6C81FD61-BE76-43B3-A0AF-A9C4D9FBA73C}">
      <dgm:prSet/>
      <dgm:spPr/>
      <dgm:t>
        <a:bodyPr/>
        <a:lstStyle/>
        <a:p>
          <a:endParaRPr lang="en-US"/>
        </a:p>
      </dgm:t>
    </dgm:pt>
    <dgm:pt modelId="{F758B32F-2ECF-440A-AEBF-5B2B6DCDDE07}" type="sibTrans" cxnId="{6C81FD61-BE76-43B3-A0AF-A9C4D9FBA73C}">
      <dgm:prSet/>
      <dgm:spPr/>
      <dgm:t>
        <a:bodyPr/>
        <a:lstStyle/>
        <a:p>
          <a:endParaRPr lang="en-US"/>
        </a:p>
      </dgm:t>
    </dgm:pt>
    <dgm:pt modelId="{90EE80E5-3EF4-4A57-8F7A-9FFC3B570907}">
      <dgm:prSet/>
      <dgm:spPr/>
      <dgm:t>
        <a:bodyPr/>
        <a:lstStyle/>
        <a:p>
          <a:r>
            <a:rPr lang="en-US" dirty="0"/>
            <a:t>20% Moderate use: (25-50%) </a:t>
          </a:r>
        </a:p>
      </dgm:t>
    </dgm:pt>
    <dgm:pt modelId="{D407C3DB-9C74-46D9-AE5B-508A0926DA02}" type="parTrans" cxnId="{E81EBEF1-B401-4994-9FD1-90DF26847BE5}">
      <dgm:prSet/>
      <dgm:spPr/>
      <dgm:t>
        <a:bodyPr/>
        <a:lstStyle/>
        <a:p>
          <a:endParaRPr lang="en-US"/>
        </a:p>
      </dgm:t>
    </dgm:pt>
    <dgm:pt modelId="{C645BC87-94E6-465B-A897-6BEBADD5AE3F}" type="sibTrans" cxnId="{E81EBEF1-B401-4994-9FD1-90DF26847BE5}">
      <dgm:prSet/>
      <dgm:spPr/>
      <dgm:t>
        <a:bodyPr/>
        <a:lstStyle/>
        <a:p>
          <a:endParaRPr lang="en-US"/>
        </a:p>
      </dgm:t>
    </dgm:pt>
    <dgm:pt modelId="{70A1AA4A-E76B-4B73-9239-F23BBEEF066D}">
      <dgm:prSet/>
      <dgm:spPr/>
      <dgm:t>
        <a:bodyPr/>
        <a:lstStyle/>
        <a:p>
          <a:r>
            <a:rPr lang="en-US"/>
            <a:t>40% Extensive use: (80% or more – rule)</a:t>
          </a:r>
        </a:p>
      </dgm:t>
    </dgm:pt>
    <dgm:pt modelId="{9DC881F9-4A7C-4559-87CD-F7D4B61E3286}" type="parTrans" cxnId="{D5185C95-F354-4FF1-9769-9E828FAD1FDE}">
      <dgm:prSet/>
      <dgm:spPr/>
      <dgm:t>
        <a:bodyPr/>
        <a:lstStyle/>
        <a:p>
          <a:endParaRPr lang="en-US"/>
        </a:p>
      </dgm:t>
    </dgm:pt>
    <dgm:pt modelId="{FD851D92-7B4C-4008-98BC-282A38F36306}" type="sibTrans" cxnId="{D5185C95-F354-4FF1-9769-9E828FAD1FDE}">
      <dgm:prSet/>
      <dgm:spPr/>
      <dgm:t>
        <a:bodyPr/>
        <a:lstStyle/>
        <a:p>
          <a:endParaRPr lang="en-US"/>
        </a:p>
      </dgm:t>
    </dgm:pt>
    <dgm:pt modelId="{F0B2EDF2-032B-49E0-BDC5-9E34980114B5}">
      <dgm:prSet/>
      <dgm:spPr/>
      <dgm:t>
        <a:bodyPr/>
        <a:lstStyle/>
        <a:p>
          <a:r>
            <a:rPr lang="en-US"/>
            <a:t>Range for Engineering Firms</a:t>
          </a:r>
        </a:p>
      </dgm:t>
    </dgm:pt>
    <dgm:pt modelId="{85AB083A-B1D8-4F3D-98D5-B6E05759371F}" type="parTrans" cxnId="{9DD3A2AB-6A09-4CB9-A4D3-E7F25ED342C5}">
      <dgm:prSet/>
      <dgm:spPr/>
      <dgm:t>
        <a:bodyPr/>
        <a:lstStyle/>
        <a:p>
          <a:endParaRPr lang="en-US"/>
        </a:p>
      </dgm:t>
    </dgm:pt>
    <dgm:pt modelId="{1AC08FF3-91F9-4ED2-8D89-74A901B2E66E}" type="sibTrans" cxnId="{9DD3A2AB-6A09-4CB9-A4D3-E7F25ED342C5}">
      <dgm:prSet/>
      <dgm:spPr/>
      <dgm:t>
        <a:bodyPr/>
        <a:lstStyle/>
        <a:p>
          <a:endParaRPr lang="en-US"/>
        </a:p>
      </dgm:t>
    </dgm:pt>
    <dgm:pt modelId="{AF1BCAE5-8BD1-42D0-9DCB-6A218B287A5B}">
      <dgm:prSet/>
      <dgm:spPr/>
      <dgm:t>
        <a:bodyPr/>
        <a:lstStyle/>
        <a:p>
          <a:r>
            <a:rPr lang="en-US"/>
            <a:t>Approximately 20% to 80% of business</a:t>
          </a:r>
        </a:p>
      </dgm:t>
    </dgm:pt>
    <dgm:pt modelId="{8A076BC9-BF38-4DA9-9A72-885B4F1B0FF8}" type="parTrans" cxnId="{6DC6385E-801E-4821-9CF9-D63ABBEA390C}">
      <dgm:prSet/>
      <dgm:spPr/>
      <dgm:t>
        <a:bodyPr/>
        <a:lstStyle/>
        <a:p>
          <a:endParaRPr lang="en-US"/>
        </a:p>
      </dgm:t>
    </dgm:pt>
    <dgm:pt modelId="{073DED6E-58FE-4853-A7B7-2E576D626F59}" type="sibTrans" cxnId="{6DC6385E-801E-4821-9CF9-D63ABBEA390C}">
      <dgm:prSet/>
      <dgm:spPr/>
      <dgm:t>
        <a:bodyPr/>
        <a:lstStyle/>
        <a:p>
          <a:endParaRPr lang="en-US"/>
        </a:p>
      </dgm:t>
    </dgm:pt>
    <dgm:pt modelId="{97F169D1-B907-4385-B003-267260AAF7DB}">
      <dgm:prSet/>
      <dgm:spPr/>
      <dgm:t>
        <a:bodyPr/>
        <a:lstStyle/>
        <a:p>
          <a:r>
            <a:rPr lang="en-US"/>
            <a:t>Very dependent on firm size, regions served and client types</a:t>
          </a:r>
        </a:p>
      </dgm:t>
    </dgm:pt>
    <dgm:pt modelId="{A7AFE6F3-4B5E-4512-9936-D8364FA239BD}" type="parTrans" cxnId="{694E1FBD-D1EF-4F78-BCCD-292C3E794434}">
      <dgm:prSet/>
      <dgm:spPr/>
      <dgm:t>
        <a:bodyPr/>
        <a:lstStyle/>
        <a:p>
          <a:endParaRPr lang="en-US"/>
        </a:p>
      </dgm:t>
    </dgm:pt>
    <dgm:pt modelId="{51B6388D-92AE-42A2-A014-C242309190B0}" type="sibTrans" cxnId="{694E1FBD-D1EF-4F78-BCCD-292C3E794434}">
      <dgm:prSet/>
      <dgm:spPr/>
      <dgm:t>
        <a:bodyPr/>
        <a:lstStyle/>
        <a:p>
          <a:endParaRPr lang="en-US"/>
        </a:p>
      </dgm:t>
    </dgm:pt>
    <dgm:pt modelId="{030CB219-457C-42B6-B3ED-1C659D3CB7F3}" type="pres">
      <dgm:prSet presAssocID="{8B509167-2DB8-4B88-A2B5-8EC13428CF31}" presName="linear" presStyleCnt="0">
        <dgm:presLayoutVars>
          <dgm:dir/>
          <dgm:animLvl val="lvl"/>
          <dgm:resizeHandles val="exact"/>
        </dgm:presLayoutVars>
      </dgm:prSet>
      <dgm:spPr/>
    </dgm:pt>
    <dgm:pt modelId="{681D5E01-7025-4377-9431-19F89D22CC0C}" type="pres">
      <dgm:prSet presAssocID="{26D1D485-B6A2-4790-B9E1-E686072BE2A5}" presName="parentLin" presStyleCnt="0"/>
      <dgm:spPr/>
    </dgm:pt>
    <dgm:pt modelId="{9B9795E9-7B27-4A0F-B29F-DE076E13703E}" type="pres">
      <dgm:prSet presAssocID="{26D1D485-B6A2-4790-B9E1-E686072BE2A5}" presName="parentLeftMargin" presStyleLbl="node1" presStyleIdx="0" presStyleCnt="2"/>
      <dgm:spPr/>
    </dgm:pt>
    <dgm:pt modelId="{08EC7741-A296-4F9F-B22A-152B21E0A17B}" type="pres">
      <dgm:prSet presAssocID="{26D1D485-B6A2-4790-B9E1-E686072BE2A5}" presName="parentText" presStyleLbl="node1" presStyleIdx="0" presStyleCnt="2">
        <dgm:presLayoutVars>
          <dgm:chMax val="0"/>
          <dgm:bulletEnabled val="1"/>
        </dgm:presLayoutVars>
      </dgm:prSet>
      <dgm:spPr/>
    </dgm:pt>
    <dgm:pt modelId="{C4BB24F0-A252-43D5-BC07-9C2B02EFFBFE}" type="pres">
      <dgm:prSet presAssocID="{26D1D485-B6A2-4790-B9E1-E686072BE2A5}" presName="negativeSpace" presStyleCnt="0"/>
      <dgm:spPr/>
    </dgm:pt>
    <dgm:pt modelId="{A1C35476-904C-4949-A213-CBE014B64928}" type="pres">
      <dgm:prSet presAssocID="{26D1D485-B6A2-4790-B9E1-E686072BE2A5}" presName="childText" presStyleLbl="conFgAcc1" presStyleIdx="0" presStyleCnt="2">
        <dgm:presLayoutVars>
          <dgm:bulletEnabled val="1"/>
        </dgm:presLayoutVars>
      </dgm:prSet>
      <dgm:spPr/>
    </dgm:pt>
    <dgm:pt modelId="{12AF27BE-AA74-4069-ACB9-5CC05D402513}" type="pres">
      <dgm:prSet presAssocID="{6A43E14A-FD6E-4B7C-B938-217D1E796863}" presName="spaceBetweenRectangles" presStyleCnt="0"/>
      <dgm:spPr/>
    </dgm:pt>
    <dgm:pt modelId="{C4C6177C-CB0F-48E0-B316-BDB152A4164C}" type="pres">
      <dgm:prSet presAssocID="{F0B2EDF2-032B-49E0-BDC5-9E34980114B5}" presName="parentLin" presStyleCnt="0"/>
      <dgm:spPr/>
    </dgm:pt>
    <dgm:pt modelId="{33F5D35D-D7BF-4AFC-BDFA-90267F1ABA36}" type="pres">
      <dgm:prSet presAssocID="{F0B2EDF2-032B-49E0-BDC5-9E34980114B5}" presName="parentLeftMargin" presStyleLbl="node1" presStyleIdx="0" presStyleCnt="2"/>
      <dgm:spPr/>
    </dgm:pt>
    <dgm:pt modelId="{694EE525-4668-4192-AB3B-EF4185D38DED}" type="pres">
      <dgm:prSet presAssocID="{F0B2EDF2-032B-49E0-BDC5-9E34980114B5}" presName="parentText" presStyleLbl="node1" presStyleIdx="1" presStyleCnt="2">
        <dgm:presLayoutVars>
          <dgm:chMax val="0"/>
          <dgm:bulletEnabled val="1"/>
        </dgm:presLayoutVars>
      </dgm:prSet>
      <dgm:spPr/>
    </dgm:pt>
    <dgm:pt modelId="{8AB8C560-7C62-42FC-BA12-F825F8B74F82}" type="pres">
      <dgm:prSet presAssocID="{F0B2EDF2-032B-49E0-BDC5-9E34980114B5}" presName="negativeSpace" presStyleCnt="0"/>
      <dgm:spPr/>
    </dgm:pt>
    <dgm:pt modelId="{FB7C7F45-40D8-40C7-BB85-90D5D122E887}" type="pres">
      <dgm:prSet presAssocID="{F0B2EDF2-032B-49E0-BDC5-9E34980114B5}" presName="childText" presStyleLbl="conFgAcc1" presStyleIdx="1" presStyleCnt="2">
        <dgm:presLayoutVars>
          <dgm:bulletEnabled val="1"/>
        </dgm:presLayoutVars>
      </dgm:prSet>
      <dgm:spPr/>
    </dgm:pt>
  </dgm:ptLst>
  <dgm:cxnLst>
    <dgm:cxn modelId="{E94BA401-35A5-4D0D-831F-9BBB87107685}" type="presOf" srcId="{97F169D1-B907-4385-B003-267260AAF7DB}" destId="{FB7C7F45-40D8-40C7-BB85-90D5D122E887}" srcOrd="0" destOrd="1" presId="urn:microsoft.com/office/officeart/2005/8/layout/list1"/>
    <dgm:cxn modelId="{00B0AB19-95C2-46C5-85D8-CE9C1CA60EB0}" type="presOf" srcId="{21DEDE4F-6C44-4145-9FA2-1EB5A17DEB5F}" destId="{A1C35476-904C-4949-A213-CBE014B64928}" srcOrd="0" destOrd="0" presId="urn:microsoft.com/office/officeart/2005/8/layout/list1"/>
    <dgm:cxn modelId="{D9810140-C306-4F13-825B-A1EFFC945382}" type="presOf" srcId="{F0B2EDF2-032B-49E0-BDC5-9E34980114B5}" destId="{694EE525-4668-4192-AB3B-EF4185D38DED}" srcOrd="1" destOrd="0" presId="urn:microsoft.com/office/officeart/2005/8/layout/list1"/>
    <dgm:cxn modelId="{6DC6385E-801E-4821-9CF9-D63ABBEA390C}" srcId="{F0B2EDF2-032B-49E0-BDC5-9E34980114B5}" destId="{AF1BCAE5-8BD1-42D0-9DCB-6A218B287A5B}" srcOrd="0" destOrd="0" parTransId="{8A076BC9-BF38-4DA9-9A72-885B4F1B0FF8}" sibTransId="{073DED6E-58FE-4853-A7B7-2E576D626F59}"/>
    <dgm:cxn modelId="{7DEFA961-3BA1-4307-B91E-E73253DFB554}" type="presOf" srcId="{26D1D485-B6A2-4790-B9E1-E686072BE2A5}" destId="{9B9795E9-7B27-4A0F-B29F-DE076E13703E}" srcOrd="0" destOrd="0" presId="urn:microsoft.com/office/officeart/2005/8/layout/list1"/>
    <dgm:cxn modelId="{6C81FD61-BE76-43B3-A0AF-A9C4D9FBA73C}" srcId="{26D1D485-B6A2-4790-B9E1-E686072BE2A5}" destId="{21DEDE4F-6C44-4145-9FA2-1EB5A17DEB5F}" srcOrd="0" destOrd="0" parTransId="{93F53796-74EB-425F-B8B9-AFD234DA83D9}" sibTransId="{F758B32F-2ECF-440A-AEBF-5B2B6DCDDE07}"/>
    <dgm:cxn modelId="{78C5384F-526E-4075-B20E-61C50851A0CA}" type="presOf" srcId="{F0B2EDF2-032B-49E0-BDC5-9E34980114B5}" destId="{33F5D35D-D7BF-4AFC-BDFA-90267F1ABA36}" srcOrd="0" destOrd="0" presId="urn:microsoft.com/office/officeart/2005/8/layout/list1"/>
    <dgm:cxn modelId="{D9CE2A76-61AF-4CFF-9FCB-8CCD153128C5}" type="presOf" srcId="{90EE80E5-3EF4-4A57-8F7A-9FFC3B570907}" destId="{A1C35476-904C-4949-A213-CBE014B64928}" srcOrd="0" destOrd="1" presId="urn:microsoft.com/office/officeart/2005/8/layout/list1"/>
    <dgm:cxn modelId="{F99A1778-50FE-4814-A808-8AFD84A50B8F}" type="presOf" srcId="{AF1BCAE5-8BD1-42D0-9DCB-6A218B287A5B}" destId="{FB7C7F45-40D8-40C7-BB85-90D5D122E887}" srcOrd="0" destOrd="0" presId="urn:microsoft.com/office/officeart/2005/8/layout/list1"/>
    <dgm:cxn modelId="{477F3790-3F13-4A41-8FC4-CCDDA9BC8F82}" type="presOf" srcId="{70A1AA4A-E76B-4B73-9239-F23BBEEF066D}" destId="{A1C35476-904C-4949-A213-CBE014B64928}" srcOrd="0" destOrd="2" presId="urn:microsoft.com/office/officeart/2005/8/layout/list1"/>
    <dgm:cxn modelId="{AA43C991-9A7F-4D07-AC98-38E1BCDF787B}" srcId="{8B509167-2DB8-4B88-A2B5-8EC13428CF31}" destId="{26D1D485-B6A2-4790-B9E1-E686072BE2A5}" srcOrd="0" destOrd="0" parTransId="{0D997EA4-97B8-44A7-B342-C67BA22012E6}" sibTransId="{6A43E14A-FD6E-4B7C-B938-217D1E796863}"/>
    <dgm:cxn modelId="{D5185C95-F354-4FF1-9769-9E828FAD1FDE}" srcId="{26D1D485-B6A2-4790-B9E1-E686072BE2A5}" destId="{70A1AA4A-E76B-4B73-9239-F23BBEEF066D}" srcOrd="2" destOrd="0" parTransId="{9DC881F9-4A7C-4559-87CD-F7D4B61E3286}" sibTransId="{FD851D92-7B4C-4008-98BC-282A38F36306}"/>
    <dgm:cxn modelId="{9DD3A2AB-6A09-4CB9-A4D3-E7F25ED342C5}" srcId="{8B509167-2DB8-4B88-A2B5-8EC13428CF31}" destId="{F0B2EDF2-032B-49E0-BDC5-9E34980114B5}" srcOrd="1" destOrd="0" parTransId="{85AB083A-B1D8-4F3D-98D5-B6E05759371F}" sibTransId="{1AC08FF3-91F9-4ED2-8D89-74A901B2E66E}"/>
    <dgm:cxn modelId="{694E1FBD-D1EF-4F78-BCCD-292C3E794434}" srcId="{F0B2EDF2-032B-49E0-BDC5-9E34980114B5}" destId="{97F169D1-B907-4385-B003-267260AAF7DB}" srcOrd="1" destOrd="0" parTransId="{A7AFE6F3-4B5E-4512-9936-D8364FA239BD}" sibTransId="{51B6388D-92AE-42A2-A014-C242309190B0}"/>
    <dgm:cxn modelId="{E2D274C9-A286-4B1F-A25E-4B43E0285827}" type="presOf" srcId="{8B509167-2DB8-4B88-A2B5-8EC13428CF31}" destId="{030CB219-457C-42B6-B3ED-1C659D3CB7F3}" srcOrd="0" destOrd="0" presId="urn:microsoft.com/office/officeart/2005/8/layout/list1"/>
    <dgm:cxn modelId="{737510E5-6BD9-4911-BE4A-1F7E674AF67F}" type="presOf" srcId="{26D1D485-B6A2-4790-B9E1-E686072BE2A5}" destId="{08EC7741-A296-4F9F-B22A-152B21E0A17B}" srcOrd="1" destOrd="0" presId="urn:microsoft.com/office/officeart/2005/8/layout/list1"/>
    <dgm:cxn modelId="{E81EBEF1-B401-4994-9FD1-90DF26847BE5}" srcId="{26D1D485-B6A2-4790-B9E1-E686072BE2A5}" destId="{90EE80E5-3EF4-4A57-8F7A-9FFC3B570907}" srcOrd="1" destOrd="0" parTransId="{D407C3DB-9C74-46D9-AE5B-508A0926DA02}" sibTransId="{C645BC87-94E6-465B-A897-6BEBADD5AE3F}"/>
    <dgm:cxn modelId="{E7C83BB9-B681-4360-B75C-12887D2852F8}" type="presParOf" srcId="{030CB219-457C-42B6-B3ED-1C659D3CB7F3}" destId="{681D5E01-7025-4377-9431-19F89D22CC0C}" srcOrd="0" destOrd="0" presId="urn:microsoft.com/office/officeart/2005/8/layout/list1"/>
    <dgm:cxn modelId="{10475EB5-25D3-4FE2-AAB9-3051B5FB5310}" type="presParOf" srcId="{681D5E01-7025-4377-9431-19F89D22CC0C}" destId="{9B9795E9-7B27-4A0F-B29F-DE076E13703E}" srcOrd="0" destOrd="0" presId="urn:microsoft.com/office/officeart/2005/8/layout/list1"/>
    <dgm:cxn modelId="{719FF956-A19B-4F68-A1CD-1B0F9FBE1F2C}" type="presParOf" srcId="{681D5E01-7025-4377-9431-19F89D22CC0C}" destId="{08EC7741-A296-4F9F-B22A-152B21E0A17B}" srcOrd="1" destOrd="0" presId="urn:microsoft.com/office/officeart/2005/8/layout/list1"/>
    <dgm:cxn modelId="{65F234D4-51C4-44DA-9361-F18E234276A9}" type="presParOf" srcId="{030CB219-457C-42B6-B3ED-1C659D3CB7F3}" destId="{C4BB24F0-A252-43D5-BC07-9C2B02EFFBFE}" srcOrd="1" destOrd="0" presId="urn:microsoft.com/office/officeart/2005/8/layout/list1"/>
    <dgm:cxn modelId="{5E123756-0B3B-4234-AA8E-444F6CC65F42}" type="presParOf" srcId="{030CB219-457C-42B6-B3ED-1C659D3CB7F3}" destId="{A1C35476-904C-4949-A213-CBE014B64928}" srcOrd="2" destOrd="0" presId="urn:microsoft.com/office/officeart/2005/8/layout/list1"/>
    <dgm:cxn modelId="{FF4E9138-E87C-48F2-ABC0-6F115D390B07}" type="presParOf" srcId="{030CB219-457C-42B6-B3ED-1C659D3CB7F3}" destId="{12AF27BE-AA74-4069-ACB9-5CC05D402513}" srcOrd="3" destOrd="0" presId="urn:microsoft.com/office/officeart/2005/8/layout/list1"/>
    <dgm:cxn modelId="{3B5CB1BB-DF6C-41E5-A60F-327B4A1D2951}" type="presParOf" srcId="{030CB219-457C-42B6-B3ED-1C659D3CB7F3}" destId="{C4C6177C-CB0F-48E0-B316-BDB152A4164C}" srcOrd="4" destOrd="0" presId="urn:microsoft.com/office/officeart/2005/8/layout/list1"/>
    <dgm:cxn modelId="{34E70386-E74D-41C9-BE21-B30B63755FD1}" type="presParOf" srcId="{C4C6177C-CB0F-48E0-B316-BDB152A4164C}" destId="{33F5D35D-D7BF-4AFC-BDFA-90267F1ABA36}" srcOrd="0" destOrd="0" presId="urn:microsoft.com/office/officeart/2005/8/layout/list1"/>
    <dgm:cxn modelId="{B0CC61E1-F742-48E1-A78F-1A443A823377}" type="presParOf" srcId="{C4C6177C-CB0F-48E0-B316-BDB152A4164C}" destId="{694EE525-4668-4192-AB3B-EF4185D38DED}" srcOrd="1" destOrd="0" presId="urn:microsoft.com/office/officeart/2005/8/layout/list1"/>
    <dgm:cxn modelId="{48B0B685-9370-4333-9484-C0DF8CE7DE8F}" type="presParOf" srcId="{030CB219-457C-42B6-B3ED-1C659D3CB7F3}" destId="{8AB8C560-7C62-42FC-BA12-F825F8B74F82}" srcOrd="5" destOrd="0" presId="urn:microsoft.com/office/officeart/2005/8/layout/list1"/>
    <dgm:cxn modelId="{93F38A58-78D2-4DBF-8476-58E8CBF6CF8A}" type="presParOf" srcId="{030CB219-457C-42B6-B3ED-1C659D3CB7F3}" destId="{FB7C7F45-40D8-40C7-BB85-90D5D122E887}"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9615E0-5796-434E-B5B1-DF128D378A6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856702D-00AE-46A7-9458-C1BDE0CAC500}">
      <dgm:prSet custT="1"/>
      <dgm:spPr/>
      <dgm:t>
        <a:bodyPr/>
        <a:lstStyle/>
        <a:p>
          <a:pPr>
            <a:lnSpc>
              <a:spcPct val="100000"/>
            </a:lnSpc>
          </a:pPr>
          <a:r>
            <a:rPr lang="en-US" sz="1800" b="1" dirty="0">
              <a:solidFill>
                <a:schemeClr val="accent1">
                  <a:lumMod val="75000"/>
                </a:schemeClr>
              </a:solidFill>
              <a:latin typeface="Aptos" panose="020B0004020202020204" pitchFamily="34" charset="0"/>
            </a:rPr>
            <a:t>Start incrementally and consider phasing services. </a:t>
          </a:r>
        </a:p>
      </dgm:t>
    </dgm:pt>
    <dgm:pt modelId="{E39BC1D8-FD3D-4A5E-9E1B-436B77B35C20}" type="parTrans" cxnId="{3BC34FC5-03CC-41C6-8CA4-C9ED549B4599}">
      <dgm:prSet/>
      <dgm:spPr/>
      <dgm:t>
        <a:bodyPr/>
        <a:lstStyle/>
        <a:p>
          <a:endParaRPr lang="en-US" sz="1800" b="1">
            <a:solidFill>
              <a:schemeClr val="accent1">
                <a:lumMod val="75000"/>
              </a:schemeClr>
            </a:solidFill>
            <a:latin typeface="Aptos" panose="020B0004020202020204" pitchFamily="34" charset="0"/>
          </a:endParaRPr>
        </a:p>
      </dgm:t>
    </dgm:pt>
    <dgm:pt modelId="{25131433-A69C-4050-A2B2-5FA8B933A50B}" type="sibTrans" cxnId="{3BC34FC5-03CC-41C6-8CA4-C9ED549B4599}">
      <dgm:prSet/>
      <dgm:spPr/>
      <dgm:t>
        <a:bodyPr/>
        <a:lstStyle/>
        <a:p>
          <a:pPr>
            <a:lnSpc>
              <a:spcPct val="100000"/>
            </a:lnSpc>
          </a:pPr>
          <a:endParaRPr lang="en-US" sz="1800" b="1">
            <a:solidFill>
              <a:schemeClr val="accent1">
                <a:lumMod val="75000"/>
              </a:schemeClr>
            </a:solidFill>
            <a:latin typeface="Aptos" panose="020B0004020202020204" pitchFamily="34" charset="0"/>
          </a:endParaRPr>
        </a:p>
      </dgm:t>
    </dgm:pt>
    <dgm:pt modelId="{B50464C0-6D49-4071-BBF8-F1AE62CA110F}">
      <dgm:prSet custT="1"/>
      <dgm:spPr/>
      <dgm:t>
        <a:bodyPr/>
        <a:lstStyle/>
        <a:p>
          <a:pPr>
            <a:lnSpc>
              <a:spcPct val="100000"/>
            </a:lnSpc>
          </a:pPr>
          <a:r>
            <a:rPr lang="en-US" sz="1800" b="1" dirty="0">
              <a:solidFill>
                <a:schemeClr val="accent1">
                  <a:lumMod val="75000"/>
                </a:schemeClr>
              </a:solidFill>
              <a:latin typeface="Aptos" panose="020B0004020202020204" pitchFamily="34" charset="0"/>
            </a:rPr>
            <a:t>Select when services or project is suitable, and both parties can fully agree on scope of work.</a:t>
          </a:r>
        </a:p>
      </dgm:t>
    </dgm:pt>
    <dgm:pt modelId="{AC493F7B-D79D-46E1-A4F7-A9D900CAB0B0}" type="parTrans" cxnId="{AF015051-67CF-48A2-BD95-DBA4D906DB7B}">
      <dgm:prSet/>
      <dgm:spPr/>
      <dgm:t>
        <a:bodyPr/>
        <a:lstStyle/>
        <a:p>
          <a:endParaRPr lang="en-US" sz="1800" b="1">
            <a:solidFill>
              <a:schemeClr val="accent1">
                <a:lumMod val="75000"/>
              </a:schemeClr>
            </a:solidFill>
            <a:latin typeface="Aptos" panose="020B0004020202020204" pitchFamily="34" charset="0"/>
          </a:endParaRPr>
        </a:p>
      </dgm:t>
    </dgm:pt>
    <dgm:pt modelId="{82E68E64-73F7-4E2E-9E1B-7DBB41C873AB}" type="sibTrans" cxnId="{AF015051-67CF-48A2-BD95-DBA4D906DB7B}">
      <dgm:prSet/>
      <dgm:spPr/>
      <dgm:t>
        <a:bodyPr/>
        <a:lstStyle/>
        <a:p>
          <a:pPr>
            <a:lnSpc>
              <a:spcPct val="100000"/>
            </a:lnSpc>
          </a:pPr>
          <a:endParaRPr lang="en-US" sz="1800" b="1">
            <a:solidFill>
              <a:schemeClr val="accent1">
                <a:lumMod val="75000"/>
              </a:schemeClr>
            </a:solidFill>
            <a:latin typeface="Aptos" panose="020B0004020202020204" pitchFamily="34" charset="0"/>
          </a:endParaRPr>
        </a:p>
      </dgm:t>
    </dgm:pt>
    <dgm:pt modelId="{E35B0C0D-DF3F-4873-9E77-6761C118D4B5}">
      <dgm:prSet custT="1"/>
      <dgm:spPr/>
      <dgm:t>
        <a:bodyPr/>
        <a:lstStyle/>
        <a:p>
          <a:pPr>
            <a:lnSpc>
              <a:spcPct val="100000"/>
            </a:lnSpc>
          </a:pPr>
          <a:r>
            <a:rPr lang="en-US" sz="1800" b="1" dirty="0">
              <a:solidFill>
                <a:schemeClr val="accent1">
                  <a:lumMod val="75000"/>
                </a:schemeClr>
              </a:solidFill>
              <a:latin typeface="Aptos" panose="020B0004020202020204" pitchFamily="34" charset="0"/>
            </a:rPr>
            <a:t>Lump sum contracting is not a loss of control for the owner since scope is mutually agreed at the start. </a:t>
          </a:r>
        </a:p>
      </dgm:t>
    </dgm:pt>
    <dgm:pt modelId="{FCF4C9E0-25D7-4D38-8D7C-51F41EE00800}" type="parTrans" cxnId="{4D664BB0-5937-4E2A-ADEB-7C8A2D03625D}">
      <dgm:prSet/>
      <dgm:spPr/>
      <dgm:t>
        <a:bodyPr/>
        <a:lstStyle/>
        <a:p>
          <a:endParaRPr lang="en-US" sz="1800" b="1">
            <a:solidFill>
              <a:schemeClr val="accent1">
                <a:lumMod val="75000"/>
              </a:schemeClr>
            </a:solidFill>
            <a:latin typeface="Aptos" panose="020B0004020202020204" pitchFamily="34" charset="0"/>
          </a:endParaRPr>
        </a:p>
      </dgm:t>
    </dgm:pt>
    <dgm:pt modelId="{BBEA0599-7947-4794-8974-CAFCAE7E4544}" type="sibTrans" cxnId="{4D664BB0-5937-4E2A-ADEB-7C8A2D03625D}">
      <dgm:prSet/>
      <dgm:spPr/>
      <dgm:t>
        <a:bodyPr/>
        <a:lstStyle/>
        <a:p>
          <a:pPr>
            <a:lnSpc>
              <a:spcPct val="100000"/>
            </a:lnSpc>
          </a:pPr>
          <a:endParaRPr lang="en-US" sz="1800" b="1">
            <a:solidFill>
              <a:schemeClr val="accent1">
                <a:lumMod val="75000"/>
              </a:schemeClr>
            </a:solidFill>
            <a:latin typeface="Aptos" panose="020B0004020202020204" pitchFamily="34" charset="0"/>
          </a:endParaRPr>
        </a:p>
      </dgm:t>
    </dgm:pt>
    <dgm:pt modelId="{A27F6435-CE59-4F15-A9AE-80F13C9957F4}">
      <dgm:prSet custT="1"/>
      <dgm:spPr/>
      <dgm:t>
        <a:bodyPr/>
        <a:lstStyle/>
        <a:p>
          <a:pPr>
            <a:lnSpc>
              <a:spcPct val="100000"/>
            </a:lnSpc>
          </a:pPr>
          <a:r>
            <a:rPr lang="en-US" sz="1800" b="1" dirty="0">
              <a:solidFill>
                <a:schemeClr val="accent1">
                  <a:lumMod val="75000"/>
                </a:schemeClr>
              </a:solidFill>
              <a:latin typeface="Aptos" panose="020B0004020202020204" pitchFamily="34" charset="0"/>
            </a:rPr>
            <a:t>Consultants are fiduciaries of their clients, so shift to lump sum doesn’t change standard of care or liability.</a:t>
          </a:r>
        </a:p>
      </dgm:t>
    </dgm:pt>
    <dgm:pt modelId="{1EAF74B6-F6D4-4D6A-BA79-A183F091D891}" type="parTrans" cxnId="{800641CF-C17D-45E6-A10D-1F910CC2921E}">
      <dgm:prSet/>
      <dgm:spPr/>
      <dgm:t>
        <a:bodyPr/>
        <a:lstStyle/>
        <a:p>
          <a:endParaRPr lang="en-US" sz="1800" b="1">
            <a:solidFill>
              <a:schemeClr val="accent1">
                <a:lumMod val="75000"/>
              </a:schemeClr>
            </a:solidFill>
            <a:latin typeface="Aptos" panose="020B0004020202020204" pitchFamily="34" charset="0"/>
          </a:endParaRPr>
        </a:p>
      </dgm:t>
    </dgm:pt>
    <dgm:pt modelId="{32C69ED9-1617-40BE-BF40-FAC88BB55399}" type="sibTrans" cxnId="{800641CF-C17D-45E6-A10D-1F910CC2921E}">
      <dgm:prSet/>
      <dgm:spPr/>
      <dgm:t>
        <a:bodyPr/>
        <a:lstStyle/>
        <a:p>
          <a:endParaRPr lang="en-US" sz="1800" b="1">
            <a:solidFill>
              <a:schemeClr val="accent1">
                <a:lumMod val="75000"/>
              </a:schemeClr>
            </a:solidFill>
            <a:latin typeface="Aptos" panose="020B0004020202020204" pitchFamily="34" charset="0"/>
          </a:endParaRPr>
        </a:p>
      </dgm:t>
    </dgm:pt>
    <dgm:pt modelId="{D450DD8B-8FDD-4B39-85D9-11B8125194D5}" type="pres">
      <dgm:prSet presAssocID="{1D9615E0-5796-434E-B5B1-DF128D378A61}" presName="root" presStyleCnt="0">
        <dgm:presLayoutVars>
          <dgm:dir/>
          <dgm:resizeHandles val="exact"/>
        </dgm:presLayoutVars>
      </dgm:prSet>
      <dgm:spPr/>
    </dgm:pt>
    <dgm:pt modelId="{B1DF2208-6057-466B-BC65-733A23D195CA}" type="pres">
      <dgm:prSet presAssocID="{1D9615E0-5796-434E-B5B1-DF128D378A61}" presName="container" presStyleCnt="0">
        <dgm:presLayoutVars>
          <dgm:dir/>
          <dgm:resizeHandles val="exact"/>
        </dgm:presLayoutVars>
      </dgm:prSet>
      <dgm:spPr/>
    </dgm:pt>
    <dgm:pt modelId="{B3261B8F-0B1C-4BAA-A1AD-6EE601EE5C30}" type="pres">
      <dgm:prSet presAssocID="{F856702D-00AE-46A7-9458-C1BDE0CAC500}" presName="compNode" presStyleCnt="0"/>
      <dgm:spPr/>
    </dgm:pt>
    <dgm:pt modelId="{485DBC4D-C6FC-47A1-8D77-7537940A425F}" type="pres">
      <dgm:prSet presAssocID="{F856702D-00AE-46A7-9458-C1BDE0CAC500}" presName="iconBgRect" presStyleLbl="bgShp" presStyleIdx="0" presStyleCnt="4"/>
      <dgm:spPr/>
    </dgm:pt>
    <dgm:pt modelId="{3ACAE1F7-0A68-4AB4-A95E-A4FE51F76FC3}" type="pres">
      <dgm:prSet presAssocID="{F856702D-00AE-46A7-9458-C1BDE0CAC50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91386007-E86D-4C65-AEAA-A9A00DEA9FD2}" type="pres">
      <dgm:prSet presAssocID="{F856702D-00AE-46A7-9458-C1BDE0CAC500}" presName="spaceRect" presStyleCnt="0"/>
      <dgm:spPr/>
    </dgm:pt>
    <dgm:pt modelId="{B84A3662-EB2B-4277-9E5D-E0B2FFC4AF70}" type="pres">
      <dgm:prSet presAssocID="{F856702D-00AE-46A7-9458-C1BDE0CAC500}" presName="textRect" presStyleLbl="revTx" presStyleIdx="0" presStyleCnt="4">
        <dgm:presLayoutVars>
          <dgm:chMax val="1"/>
          <dgm:chPref val="1"/>
        </dgm:presLayoutVars>
      </dgm:prSet>
      <dgm:spPr/>
    </dgm:pt>
    <dgm:pt modelId="{1C5B7577-661E-4A50-930B-B741FA856FA3}" type="pres">
      <dgm:prSet presAssocID="{25131433-A69C-4050-A2B2-5FA8B933A50B}" presName="sibTrans" presStyleLbl="sibTrans2D1" presStyleIdx="0" presStyleCnt="0"/>
      <dgm:spPr/>
    </dgm:pt>
    <dgm:pt modelId="{D2B8E2DA-AA86-4F41-929D-D29AB4B33CE2}" type="pres">
      <dgm:prSet presAssocID="{B50464C0-6D49-4071-BBF8-F1AE62CA110F}" presName="compNode" presStyleCnt="0"/>
      <dgm:spPr/>
    </dgm:pt>
    <dgm:pt modelId="{8CE1AAB4-AB3C-4C33-B096-207724F659B4}" type="pres">
      <dgm:prSet presAssocID="{B50464C0-6D49-4071-BBF8-F1AE62CA110F}" presName="iconBgRect" presStyleLbl="bgShp" presStyleIdx="1" presStyleCnt="4"/>
      <dgm:spPr/>
    </dgm:pt>
    <dgm:pt modelId="{65686FCD-24AD-4E99-852F-620FD6832E06}" type="pres">
      <dgm:prSet presAssocID="{B50464C0-6D49-4071-BBF8-F1AE62CA110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ED49BF7A-A648-4A48-B0C4-E4B1F05367D2}" type="pres">
      <dgm:prSet presAssocID="{B50464C0-6D49-4071-BBF8-F1AE62CA110F}" presName="spaceRect" presStyleCnt="0"/>
      <dgm:spPr/>
    </dgm:pt>
    <dgm:pt modelId="{3032BE29-00FC-4AE3-B024-11C465FC2DC7}" type="pres">
      <dgm:prSet presAssocID="{B50464C0-6D49-4071-BBF8-F1AE62CA110F}" presName="textRect" presStyleLbl="revTx" presStyleIdx="1" presStyleCnt="4">
        <dgm:presLayoutVars>
          <dgm:chMax val="1"/>
          <dgm:chPref val="1"/>
        </dgm:presLayoutVars>
      </dgm:prSet>
      <dgm:spPr/>
    </dgm:pt>
    <dgm:pt modelId="{9B1B17C7-FDBB-45C5-B368-6F36F0C1503B}" type="pres">
      <dgm:prSet presAssocID="{82E68E64-73F7-4E2E-9E1B-7DBB41C873AB}" presName="sibTrans" presStyleLbl="sibTrans2D1" presStyleIdx="0" presStyleCnt="0"/>
      <dgm:spPr/>
    </dgm:pt>
    <dgm:pt modelId="{1AB50C84-A79C-4FB5-84A9-0B5201E69EE7}" type="pres">
      <dgm:prSet presAssocID="{E35B0C0D-DF3F-4873-9E77-6761C118D4B5}" presName="compNode" presStyleCnt="0"/>
      <dgm:spPr/>
    </dgm:pt>
    <dgm:pt modelId="{FE842192-4A20-4DE9-A7D9-68BB9A7D9553}" type="pres">
      <dgm:prSet presAssocID="{E35B0C0D-DF3F-4873-9E77-6761C118D4B5}" presName="iconBgRect" presStyleLbl="bgShp" presStyleIdx="2" presStyleCnt="4"/>
      <dgm:spPr/>
    </dgm:pt>
    <dgm:pt modelId="{58AA9D03-8680-47E5-A9E8-5B6CADA8FD8C}" type="pres">
      <dgm:prSet presAssocID="{E35B0C0D-DF3F-4873-9E77-6761C118D4B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tract"/>
        </a:ext>
      </dgm:extLst>
    </dgm:pt>
    <dgm:pt modelId="{7758BEC5-40E1-409D-B69C-4DA157FFD530}" type="pres">
      <dgm:prSet presAssocID="{E35B0C0D-DF3F-4873-9E77-6761C118D4B5}" presName="spaceRect" presStyleCnt="0"/>
      <dgm:spPr/>
    </dgm:pt>
    <dgm:pt modelId="{F6D8406A-20A1-4EC7-94FD-ADFECB1969EE}" type="pres">
      <dgm:prSet presAssocID="{E35B0C0D-DF3F-4873-9E77-6761C118D4B5}" presName="textRect" presStyleLbl="revTx" presStyleIdx="2" presStyleCnt="4">
        <dgm:presLayoutVars>
          <dgm:chMax val="1"/>
          <dgm:chPref val="1"/>
        </dgm:presLayoutVars>
      </dgm:prSet>
      <dgm:spPr/>
    </dgm:pt>
    <dgm:pt modelId="{CED692B6-02CA-44E8-830E-7752558F8884}" type="pres">
      <dgm:prSet presAssocID="{BBEA0599-7947-4794-8974-CAFCAE7E4544}" presName="sibTrans" presStyleLbl="sibTrans2D1" presStyleIdx="0" presStyleCnt="0"/>
      <dgm:spPr/>
    </dgm:pt>
    <dgm:pt modelId="{520BC5E4-2AF7-4AF7-BB7B-30836E17D7C8}" type="pres">
      <dgm:prSet presAssocID="{A27F6435-CE59-4F15-A9AE-80F13C9957F4}" presName="compNode" presStyleCnt="0"/>
      <dgm:spPr/>
    </dgm:pt>
    <dgm:pt modelId="{2290386B-1640-4D7D-85A8-7FB972C8C547}" type="pres">
      <dgm:prSet presAssocID="{A27F6435-CE59-4F15-A9AE-80F13C9957F4}" presName="iconBgRect" presStyleLbl="bgShp" presStyleIdx="3" presStyleCnt="4"/>
      <dgm:spPr/>
    </dgm:pt>
    <dgm:pt modelId="{BD97680B-1680-435A-94AB-5AC1371772C2}" type="pres">
      <dgm:prSet presAssocID="{A27F6435-CE59-4F15-A9AE-80F13C9957F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ales of Justice"/>
        </a:ext>
      </dgm:extLst>
    </dgm:pt>
    <dgm:pt modelId="{BA0AE30F-DB8B-41AC-B598-FE77306CEECC}" type="pres">
      <dgm:prSet presAssocID="{A27F6435-CE59-4F15-A9AE-80F13C9957F4}" presName="spaceRect" presStyleCnt="0"/>
      <dgm:spPr/>
    </dgm:pt>
    <dgm:pt modelId="{84EA8C73-FE85-42CA-9C72-D7F3052DF702}" type="pres">
      <dgm:prSet presAssocID="{A27F6435-CE59-4F15-A9AE-80F13C9957F4}" presName="textRect" presStyleLbl="revTx" presStyleIdx="3" presStyleCnt="4">
        <dgm:presLayoutVars>
          <dgm:chMax val="1"/>
          <dgm:chPref val="1"/>
        </dgm:presLayoutVars>
      </dgm:prSet>
      <dgm:spPr/>
    </dgm:pt>
  </dgm:ptLst>
  <dgm:cxnLst>
    <dgm:cxn modelId="{1193E201-BB11-402A-B8D7-6532545D7F3A}" type="presOf" srcId="{1D9615E0-5796-434E-B5B1-DF128D378A61}" destId="{D450DD8B-8FDD-4B39-85D9-11B8125194D5}" srcOrd="0" destOrd="0" presId="urn:microsoft.com/office/officeart/2018/2/layout/IconCircleList"/>
    <dgm:cxn modelId="{2544EC38-9E41-495A-B8D3-781BABEFFFA6}" type="presOf" srcId="{B50464C0-6D49-4071-BBF8-F1AE62CA110F}" destId="{3032BE29-00FC-4AE3-B024-11C465FC2DC7}" srcOrd="0" destOrd="0" presId="urn:microsoft.com/office/officeart/2018/2/layout/IconCircleList"/>
    <dgm:cxn modelId="{BF461140-C3D6-4E00-8B79-03BC254C5F67}" type="presOf" srcId="{BBEA0599-7947-4794-8974-CAFCAE7E4544}" destId="{CED692B6-02CA-44E8-830E-7752558F8884}" srcOrd="0" destOrd="0" presId="urn:microsoft.com/office/officeart/2018/2/layout/IconCircleList"/>
    <dgm:cxn modelId="{EE117360-7E33-4366-8C0A-945E2F243579}" type="presOf" srcId="{A27F6435-CE59-4F15-A9AE-80F13C9957F4}" destId="{84EA8C73-FE85-42CA-9C72-D7F3052DF702}" srcOrd="0" destOrd="0" presId="urn:microsoft.com/office/officeart/2018/2/layout/IconCircleList"/>
    <dgm:cxn modelId="{AF015051-67CF-48A2-BD95-DBA4D906DB7B}" srcId="{1D9615E0-5796-434E-B5B1-DF128D378A61}" destId="{B50464C0-6D49-4071-BBF8-F1AE62CA110F}" srcOrd="1" destOrd="0" parTransId="{AC493F7B-D79D-46E1-A4F7-A9D900CAB0B0}" sibTransId="{82E68E64-73F7-4E2E-9E1B-7DBB41C873AB}"/>
    <dgm:cxn modelId="{C96898A4-C837-4677-8EE2-DE7542C22299}" type="presOf" srcId="{25131433-A69C-4050-A2B2-5FA8B933A50B}" destId="{1C5B7577-661E-4A50-930B-B741FA856FA3}" srcOrd="0" destOrd="0" presId="urn:microsoft.com/office/officeart/2018/2/layout/IconCircleList"/>
    <dgm:cxn modelId="{4D664BB0-5937-4E2A-ADEB-7C8A2D03625D}" srcId="{1D9615E0-5796-434E-B5B1-DF128D378A61}" destId="{E35B0C0D-DF3F-4873-9E77-6761C118D4B5}" srcOrd="2" destOrd="0" parTransId="{FCF4C9E0-25D7-4D38-8D7C-51F41EE00800}" sibTransId="{BBEA0599-7947-4794-8974-CAFCAE7E4544}"/>
    <dgm:cxn modelId="{3BC34FC5-03CC-41C6-8CA4-C9ED549B4599}" srcId="{1D9615E0-5796-434E-B5B1-DF128D378A61}" destId="{F856702D-00AE-46A7-9458-C1BDE0CAC500}" srcOrd="0" destOrd="0" parTransId="{E39BC1D8-FD3D-4A5E-9E1B-436B77B35C20}" sibTransId="{25131433-A69C-4050-A2B2-5FA8B933A50B}"/>
    <dgm:cxn modelId="{520FF9C7-C189-4949-B40C-771344EA6E28}" type="presOf" srcId="{82E68E64-73F7-4E2E-9E1B-7DBB41C873AB}" destId="{9B1B17C7-FDBB-45C5-B368-6F36F0C1503B}" srcOrd="0" destOrd="0" presId="urn:microsoft.com/office/officeart/2018/2/layout/IconCircleList"/>
    <dgm:cxn modelId="{800641CF-C17D-45E6-A10D-1F910CC2921E}" srcId="{1D9615E0-5796-434E-B5B1-DF128D378A61}" destId="{A27F6435-CE59-4F15-A9AE-80F13C9957F4}" srcOrd="3" destOrd="0" parTransId="{1EAF74B6-F6D4-4D6A-BA79-A183F091D891}" sibTransId="{32C69ED9-1617-40BE-BF40-FAC88BB55399}"/>
    <dgm:cxn modelId="{4C4D6FD4-13CD-48A2-8552-B162D8A44F28}" type="presOf" srcId="{F856702D-00AE-46A7-9458-C1BDE0CAC500}" destId="{B84A3662-EB2B-4277-9E5D-E0B2FFC4AF70}" srcOrd="0" destOrd="0" presId="urn:microsoft.com/office/officeart/2018/2/layout/IconCircleList"/>
    <dgm:cxn modelId="{DDFB00F5-D402-4790-BDD1-E48C660871C6}" type="presOf" srcId="{E35B0C0D-DF3F-4873-9E77-6761C118D4B5}" destId="{F6D8406A-20A1-4EC7-94FD-ADFECB1969EE}" srcOrd="0" destOrd="0" presId="urn:microsoft.com/office/officeart/2018/2/layout/IconCircleList"/>
    <dgm:cxn modelId="{1D1FEC0C-73F3-4854-8FDD-3438F4CC5CCB}" type="presParOf" srcId="{D450DD8B-8FDD-4B39-85D9-11B8125194D5}" destId="{B1DF2208-6057-466B-BC65-733A23D195CA}" srcOrd="0" destOrd="0" presId="urn:microsoft.com/office/officeart/2018/2/layout/IconCircleList"/>
    <dgm:cxn modelId="{EE0C83FB-CA13-4F36-B7BA-526AEF02CDE4}" type="presParOf" srcId="{B1DF2208-6057-466B-BC65-733A23D195CA}" destId="{B3261B8F-0B1C-4BAA-A1AD-6EE601EE5C30}" srcOrd="0" destOrd="0" presId="urn:microsoft.com/office/officeart/2018/2/layout/IconCircleList"/>
    <dgm:cxn modelId="{45B0C3E5-523D-4236-88CE-FCE5ED2F31C3}" type="presParOf" srcId="{B3261B8F-0B1C-4BAA-A1AD-6EE601EE5C30}" destId="{485DBC4D-C6FC-47A1-8D77-7537940A425F}" srcOrd="0" destOrd="0" presId="urn:microsoft.com/office/officeart/2018/2/layout/IconCircleList"/>
    <dgm:cxn modelId="{5403E1F7-4BD8-4198-91E1-BE9E19E1FBA9}" type="presParOf" srcId="{B3261B8F-0B1C-4BAA-A1AD-6EE601EE5C30}" destId="{3ACAE1F7-0A68-4AB4-A95E-A4FE51F76FC3}" srcOrd="1" destOrd="0" presId="urn:microsoft.com/office/officeart/2018/2/layout/IconCircleList"/>
    <dgm:cxn modelId="{B7E056CD-E21F-426C-B083-A8CA6EE25A61}" type="presParOf" srcId="{B3261B8F-0B1C-4BAA-A1AD-6EE601EE5C30}" destId="{91386007-E86D-4C65-AEAA-A9A00DEA9FD2}" srcOrd="2" destOrd="0" presId="urn:microsoft.com/office/officeart/2018/2/layout/IconCircleList"/>
    <dgm:cxn modelId="{2BE5CDB6-42EA-4201-B43D-85F204AB2816}" type="presParOf" srcId="{B3261B8F-0B1C-4BAA-A1AD-6EE601EE5C30}" destId="{B84A3662-EB2B-4277-9E5D-E0B2FFC4AF70}" srcOrd="3" destOrd="0" presId="urn:microsoft.com/office/officeart/2018/2/layout/IconCircleList"/>
    <dgm:cxn modelId="{3FA4B189-EC0C-442D-A4E1-12B269FF80E1}" type="presParOf" srcId="{B1DF2208-6057-466B-BC65-733A23D195CA}" destId="{1C5B7577-661E-4A50-930B-B741FA856FA3}" srcOrd="1" destOrd="0" presId="urn:microsoft.com/office/officeart/2018/2/layout/IconCircleList"/>
    <dgm:cxn modelId="{E78CE4B6-3F3F-4AE0-8C52-38A89DA19B7A}" type="presParOf" srcId="{B1DF2208-6057-466B-BC65-733A23D195CA}" destId="{D2B8E2DA-AA86-4F41-929D-D29AB4B33CE2}" srcOrd="2" destOrd="0" presId="urn:microsoft.com/office/officeart/2018/2/layout/IconCircleList"/>
    <dgm:cxn modelId="{38AE5925-A182-407E-A326-53EDACC6ED60}" type="presParOf" srcId="{D2B8E2DA-AA86-4F41-929D-D29AB4B33CE2}" destId="{8CE1AAB4-AB3C-4C33-B096-207724F659B4}" srcOrd="0" destOrd="0" presId="urn:microsoft.com/office/officeart/2018/2/layout/IconCircleList"/>
    <dgm:cxn modelId="{2D2986BF-A22E-4971-9482-1E80ABF14D4A}" type="presParOf" srcId="{D2B8E2DA-AA86-4F41-929D-D29AB4B33CE2}" destId="{65686FCD-24AD-4E99-852F-620FD6832E06}" srcOrd="1" destOrd="0" presId="urn:microsoft.com/office/officeart/2018/2/layout/IconCircleList"/>
    <dgm:cxn modelId="{5981507B-3CC3-487D-8FA4-E93078B629CC}" type="presParOf" srcId="{D2B8E2DA-AA86-4F41-929D-D29AB4B33CE2}" destId="{ED49BF7A-A648-4A48-B0C4-E4B1F05367D2}" srcOrd="2" destOrd="0" presId="urn:microsoft.com/office/officeart/2018/2/layout/IconCircleList"/>
    <dgm:cxn modelId="{2E7B28FE-FC4C-413F-B8D3-723C1A29209A}" type="presParOf" srcId="{D2B8E2DA-AA86-4F41-929D-D29AB4B33CE2}" destId="{3032BE29-00FC-4AE3-B024-11C465FC2DC7}" srcOrd="3" destOrd="0" presId="urn:microsoft.com/office/officeart/2018/2/layout/IconCircleList"/>
    <dgm:cxn modelId="{6EFFAAB6-A254-46A1-95B0-7AD679A0900C}" type="presParOf" srcId="{B1DF2208-6057-466B-BC65-733A23D195CA}" destId="{9B1B17C7-FDBB-45C5-B368-6F36F0C1503B}" srcOrd="3" destOrd="0" presId="urn:microsoft.com/office/officeart/2018/2/layout/IconCircleList"/>
    <dgm:cxn modelId="{37A35F6F-3E1F-4970-BF51-295D4255D31C}" type="presParOf" srcId="{B1DF2208-6057-466B-BC65-733A23D195CA}" destId="{1AB50C84-A79C-4FB5-84A9-0B5201E69EE7}" srcOrd="4" destOrd="0" presId="urn:microsoft.com/office/officeart/2018/2/layout/IconCircleList"/>
    <dgm:cxn modelId="{E4A07111-C21D-4C6E-86C1-1C89CC078E18}" type="presParOf" srcId="{1AB50C84-A79C-4FB5-84A9-0B5201E69EE7}" destId="{FE842192-4A20-4DE9-A7D9-68BB9A7D9553}" srcOrd="0" destOrd="0" presId="urn:microsoft.com/office/officeart/2018/2/layout/IconCircleList"/>
    <dgm:cxn modelId="{72273B5A-F243-44C7-A0CE-624F304F899B}" type="presParOf" srcId="{1AB50C84-A79C-4FB5-84A9-0B5201E69EE7}" destId="{58AA9D03-8680-47E5-A9E8-5B6CADA8FD8C}" srcOrd="1" destOrd="0" presId="urn:microsoft.com/office/officeart/2018/2/layout/IconCircleList"/>
    <dgm:cxn modelId="{471F51E9-4992-49AA-ABDF-A69A6DC6762E}" type="presParOf" srcId="{1AB50C84-A79C-4FB5-84A9-0B5201E69EE7}" destId="{7758BEC5-40E1-409D-B69C-4DA157FFD530}" srcOrd="2" destOrd="0" presId="urn:microsoft.com/office/officeart/2018/2/layout/IconCircleList"/>
    <dgm:cxn modelId="{DDA05235-0351-4FE0-A6E0-41AC0FCA69AF}" type="presParOf" srcId="{1AB50C84-A79C-4FB5-84A9-0B5201E69EE7}" destId="{F6D8406A-20A1-4EC7-94FD-ADFECB1969EE}" srcOrd="3" destOrd="0" presId="urn:microsoft.com/office/officeart/2018/2/layout/IconCircleList"/>
    <dgm:cxn modelId="{1B015D2A-B5F3-423D-A7CA-700912C74F6D}" type="presParOf" srcId="{B1DF2208-6057-466B-BC65-733A23D195CA}" destId="{CED692B6-02CA-44E8-830E-7752558F8884}" srcOrd="5" destOrd="0" presId="urn:microsoft.com/office/officeart/2018/2/layout/IconCircleList"/>
    <dgm:cxn modelId="{719E1133-8F11-4649-9FD5-AD680798F492}" type="presParOf" srcId="{B1DF2208-6057-466B-BC65-733A23D195CA}" destId="{520BC5E4-2AF7-4AF7-BB7B-30836E17D7C8}" srcOrd="6" destOrd="0" presId="urn:microsoft.com/office/officeart/2018/2/layout/IconCircleList"/>
    <dgm:cxn modelId="{5B9A0557-206E-47EE-AEFE-1AF876E84763}" type="presParOf" srcId="{520BC5E4-2AF7-4AF7-BB7B-30836E17D7C8}" destId="{2290386B-1640-4D7D-85A8-7FB972C8C547}" srcOrd="0" destOrd="0" presId="urn:microsoft.com/office/officeart/2018/2/layout/IconCircleList"/>
    <dgm:cxn modelId="{6CC41F08-4E2C-4513-8B81-22E0984BEA41}" type="presParOf" srcId="{520BC5E4-2AF7-4AF7-BB7B-30836E17D7C8}" destId="{BD97680B-1680-435A-94AB-5AC1371772C2}" srcOrd="1" destOrd="0" presId="urn:microsoft.com/office/officeart/2018/2/layout/IconCircleList"/>
    <dgm:cxn modelId="{CAED9F69-8042-420E-B986-1996B2839BCF}" type="presParOf" srcId="{520BC5E4-2AF7-4AF7-BB7B-30836E17D7C8}" destId="{BA0AE30F-DB8B-41AC-B598-FE77306CEECC}" srcOrd="2" destOrd="0" presId="urn:microsoft.com/office/officeart/2018/2/layout/IconCircleList"/>
    <dgm:cxn modelId="{C7959AF6-8E63-4392-89C8-3FB08554226B}" type="presParOf" srcId="{520BC5E4-2AF7-4AF7-BB7B-30836E17D7C8}" destId="{84EA8C73-FE85-42CA-9C72-D7F3052DF702}"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35476-904C-4949-A213-CBE014B64928}">
      <dsp:nvSpPr>
        <dsp:cNvPr id="0" name=""/>
        <dsp:cNvSpPr/>
      </dsp:nvSpPr>
      <dsp:spPr>
        <a:xfrm>
          <a:off x="0" y="578659"/>
          <a:ext cx="7281215" cy="211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5103" tIns="583184" rIns="565103"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t>40% Limited use (&lt; 10% – exception)</a:t>
          </a:r>
        </a:p>
        <a:p>
          <a:pPr marL="285750" lvl="1" indent="-285750" algn="l" defTabSz="1244600">
            <a:lnSpc>
              <a:spcPct val="90000"/>
            </a:lnSpc>
            <a:spcBef>
              <a:spcPct val="0"/>
            </a:spcBef>
            <a:spcAft>
              <a:spcPct val="15000"/>
            </a:spcAft>
            <a:buChar char="•"/>
          </a:pPr>
          <a:r>
            <a:rPr lang="en-US" sz="2800" kern="1200" dirty="0"/>
            <a:t>20% Moderate use: (25-50%) </a:t>
          </a:r>
        </a:p>
        <a:p>
          <a:pPr marL="285750" lvl="1" indent="-285750" algn="l" defTabSz="1244600">
            <a:lnSpc>
              <a:spcPct val="90000"/>
            </a:lnSpc>
            <a:spcBef>
              <a:spcPct val="0"/>
            </a:spcBef>
            <a:spcAft>
              <a:spcPct val="15000"/>
            </a:spcAft>
            <a:buChar char="•"/>
          </a:pPr>
          <a:r>
            <a:rPr lang="en-US" sz="2800" kern="1200"/>
            <a:t>40% Extensive use: (80% or more – rule)</a:t>
          </a:r>
        </a:p>
      </dsp:txBody>
      <dsp:txXfrm>
        <a:off x="0" y="578659"/>
        <a:ext cx="7281215" cy="2116800"/>
      </dsp:txXfrm>
    </dsp:sp>
    <dsp:sp modelId="{08EC7741-A296-4F9F-B22A-152B21E0A17B}">
      <dsp:nvSpPr>
        <dsp:cNvPr id="0" name=""/>
        <dsp:cNvSpPr/>
      </dsp:nvSpPr>
      <dsp:spPr>
        <a:xfrm>
          <a:off x="364060" y="165379"/>
          <a:ext cx="5096850" cy="8265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649" tIns="0" rIns="192649" bIns="0" numCol="1" spcCol="1270" anchor="ctr" anchorCtr="0">
          <a:noAutofit/>
        </a:bodyPr>
        <a:lstStyle/>
        <a:p>
          <a:pPr marL="0" lvl="0" indent="0" algn="l" defTabSz="1244600">
            <a:lnSpc>
              <a:spcPct val="90000"/>
            </a:lnSpc>
            <a:spcBef>
              <a:spcPct val="0"/>
            </a:spcBef>
            <a:spcAft>
              <a:spcPct val="35000"/>
            </a:spcAft>
            <a:buNone/>
          </a:pPr>
          <a:r>
            <a:rPr lang="en-US" sz="2800" kern="1200" dirty="0"/>
            <a:t>Range for Client Organizations</a:t>
          </a:r>
        </a:p>
      </dsp:txBody>
      <dsp:txXfrm>
        <a:off x="404409" y="205728"/>
        <a:ext cx="5016152" cy="745862"/>
      </dsp:txXfrm>
    </dsp:sp>
    <dsp:sp modelId="{FB7C7F45-40D8-40C7-BB85-90D5D122E887}">
      <dsp:nvSpPr>
        <dsp:cNvPr id="0" name=""/>
        <dsp:cNvSpPr/>
      </dsp:nvSpPr>
      <dsp:spPr>
        <a:xfrm>
          <a:off x="0" y="3259939"/>
          <a:ext cx="7281215" cy="2028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5103" tIns="583184" rIns="565103"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t>Approximately 20% to 80% of business</a:t>
          </a:r>
        </a:p>
        <a:p>
          <a:pPr marL="285750" lvl="1" indent="-285750" algn="l" defTabSz="1244600">
            <a:lnSpc>
              <a:spcPct val="90000"/>
            </a:lnSpc>
            <a:spcBef>
              <a:spcPct val="0"/>
            </a:spcBef>
            <a:spcAft>
              <a:spcPct val="15000"/>
            </a:spcAft>
            <a:buChar char="•"/>
          </a:pPr>
          <a:r>
            <a:rPr lang="en-US" sz="2800" kern="1200"/>
            <a:t>Very dependent on firm size, regions served and client types</a:t>
          </a:r>
        </a:p>
      </dsp:txBody>
      <dsp:txXfrm>
        <a:off x="0" y="3259939"/>
        <a:ext cx="7281215" cy="2028600"/>
      </dsp:txXfrm>
    </dsp:sp>
    <dsp:sp modelId="{694EE525-4668-4192-AB3B-EF4185D38DED}">
      <dsp:nvSpPr>
        <dsp:cNvPr id="0" name=""/>
        <dsp:cNvSpPr/>
      </dsp:nvSpPr>
      <dsp:spPr>
        <a:xfrm>
          <a:off x="364060" y="2846660"/>
          <a:ext cx="5096850" cy="8265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649" tIns="0" rIns="192649" bIns="0" numCol="1" spcCol="1270" anchor="ctr" anchorCtr="0">
          <a:noAutofit/>
        </a:bodyPr>
        <a:lstStyle/>
        <a:p>
          <a:pPr marL="0" lvl="0" indent="0" algn="l" defTabSz="1244600">
            <a:lnSpc>
              <a:spcPct val="90000"/>
            </a:lnSpc>
            <a:spcBef>
              <a:spcPct val="0"/>
            </a:spcBef>
            <a:spcAft>
              <a:spcPct val="35000"/>
            </a:spcAft>
            <a:buNone/>
          </a:pPr>
          <a:r>
            <a:rPr lang="en-US" sz="2800" kern="1200"/>
            <a:t>Range for Engineering Firms</a:t>
          </a:r>
        </a:p>
      </dsp:txBody>
      <dsp:txXfrm>
        <a:off x="404409" y="2887009"/>
        <a:ext cx="5016152"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DBC4D-C6FC-47A1-8D77-7537940A425F}">
      <dsp:nvSpPr>
        <dsp:cNvPr id="0" name=""/>
        <dsp:cNvSpPr/>
      </dsp:nvSpPr>
      <dsp:spPr>
        <a:xfrm>
          <a:off x="232076" y="317106"/>
          <a:ext cx="1163136" cy="116313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CAE1F7-0A68-4AB4-A95E-A4FE51F76FC3}">
      <dsp:nvSpPr>
        <dsp:cNvPr id="0" name=""/>
        <dsp:cNvSpPr/>
      </dsp:nvSpPr>
      <dsp:spPr>
        <a:xfrm>
          <a:off x="476335" y="561365"/>
          <a:ext cx="674619" cy="6746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4A3662-EB2B-4277-9E5D-E0B2FFC4AF70}">
      <dsp:nvSpPr>
        <dsp:cNvPr id="0" name=""/>
        <dsp:cNvSpPr/>
      </dsp:nvSpPr>
      <dsp:spPr>
        <a:xfrm>
          <a:off x="1644457" y="317106"/>
          <a:ext cx="2741679" cy="1163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accent1">
                  <a:lumMod val="75000"/>
                </a:schemeClr>
              </a:solidFill>
              <a:latin typeface="Aptos" panose="020B0004020202020204" pitchFamily="34" charset="0"/>
            </a:rPr>
            <a:t>Start incrementally and consider phasing services. </a:t>
          </a:r>
        </a:p>
      </dsp:txBody>
      <dsp:txXfrm>
        <a:off x="1644457" y="317106"/>
        <a:ext cx="2741679" cy="1163136"/>
      </dsp:txXfrm>
    </dsp:sp>
    <dsp:sp modelId="{8CE1AAB4-AB3C-4C33-B096-207724F659B4}">
      <dsp:nvSpPr>
        <dsp:cNvPr id="0" name=""/>
        <dsp:cNvSpPr/>
      </dsp:nvSpPr>
      <dsp:spPr>
        <a:xfrm>
          <a:off x="4863853" y="317106"/>
          <a:ext cx="1163136" cy="116313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86FCD-24AD-4E99-852F-620FD6832E06}">
      <dsp:nvSpPr>
        <dsp:cNvPr id="0" name=""/>
        <dsp:cNvSpPr/>
      </dsp:nvSpPr>
      <dsp:spPr>
        <a:xfrm>
          <a:off x="5108112" y="561365"/>
          <a:ext cx="674619" cy="6746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32BE29-00FC-4AE3-B024-11C465FC2DC7}">
      <dsp:nvSpPr>
        <dsp:cNvPr id="0" name=""/>
        <dsp:cNvSpPr/>
      </dsp:nvSpPr>
      <dsp:spPr>
        <a:xfrm>
          <a:off x="6276233" y="317106"/>
          <a:ext cx="2741679" cy="1163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accent1">
                  <a:lumMod val="75000"/>
                </a:schemeClr>
              </a:solidFill>
              <a:latin typeface="Aptos" panose="020B0004020202020204" pitchFamily="34" charset="0"/>
            </a:rPr>
            <a:t>Select when services or project is suitable, and both parties can fully agree on scope of work.</a:t>
          </a:r>
        </a:p>
      </dsp:txBody>
      <dsp:txXfrm>
        <a:off x="6276233" y="317106"/>
        <a:ext cx="2741679" cy="1163136"/>
      </dsp:txXfrm>
    </dsp:sp>
    <dsp:sp modelId="{FE842192-4A20-4DE9-A7D9-68BB9A7D9553}">
      <dsp:nvSpPr>
        <dsp:cNvPr id="0" name=""/>
        <dsp:cNvSpPr/>
      </dsp:nvSpPr>
      <dsp:spPr>
        <a:xfrm>
          <a:off x="232076" y="2086608"/>
          <a:ext cx="1163136" cy="116313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AA9D03-8680-47E5-A9E8-5B6CADA8FD8C}">
      <dsp:nvSpPr>
        <dsp:cNvPr id="0" name=""/>
        <dsp:cNvSpPr/>
      </dsp:nvSpPr>
      <dsp:spPr>
        <a:xfrm>
          <a:off x="476335" y="2330867"/>
          <a:ext cx="674619" cy="6746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D8406A-20A1-4EC7-94FD-ADFECB1969EE}">
      <dsp:nvSpPr>
        <dsp:cNvPr id="0" name=""/>
        <dsp:cNvSpPr/>
      </dsp:nvSpPr>
      <dsp:spPr>
        <a:xfrm>
          <a:off x="1644457" y="2086608"/>
          <a:ext cx="2741679" cy="1163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accent1">
                  <a:lumMod val="75000"/>
                </a:schemeClr>
              </a:solidFill>
              <a:latin typeface="Aptos" panose="020B0004020202020204" pitchFamily="34" charset="0"/>
            </a:rPr>
            <a:t>Lump sum contracting is not a loss of control for the owner since scope is mutually agreed at the start. </a:t>
          </a:r>
        </a:p>
      </dsp:txBody>
      <dsp:txXfrm>
        <a:off x="1644457" y="2086608"/>
        <a:ext cx="2741679" cy="1163136"/>
      </dsp:txXfrm>
    </dsp:sp>
    <dsp:sp modelId="{2290386B-1640-4D7D-85A8-7FB972C8C547}">
      <dsp:nvSpPr>
        <dsp:cNvPr id="0" name=""/>
        <dsp:cNvSpPr/>
      </dsp:nvSpPr>
      <dsp:spPr>
        <a:xfrm>
          <a:off x="4863853" y="2086608"/>
          <a:ext cx="1163136" cy="116313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97680B-1680-435A-94AB-5AC1371772C2}">
      <dsp:nvSpPr>
        <dsp:cNvPr id="0" name=""/>
        <dsp:cNvSpPr/>
      </dsp:nvSpPr>
      <dsp:spPr>
        <a:xfrm>
          <a:off x="5108112" y="2330867"/>
          <a:ext cx="674619" cy="6746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EA8C73-FE85-42CA-9C72-D7F3052DF702}">
      <dsp:nvSpPr>
        <dsp:cNvPr id="0" name=""/>
        <dsp:cNvSpPr/>
      </dsp:nvSpPr>
      <dsp:spPr>
        <a:xfrm>
          <a:off x="6276233" y="2086608"/>
          <a:ext cx="2741679" cy="1163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accent1">
                  <a:lumMod val="75000"/>
                </a:schemeClr>
              </a:solidFill>
              <a:latin typeface="Aptos" panose="020B0004020202020204" pitchFamily="34" charset="0"/>
            </a:rPr>
            <a:t>Consultants are fiduciaries of their clients, so shift to lump sum doesn’t change standard of care or liability.</a:t>
          </a:r>
        </a:p>
      </dsp:txBody>
      <dsp:txXfrm>
        <a:off x="6276233" y="2086608"/>
        <a:ext cx="2741679" cy="116313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0.01316</cdr:x>
      <cdr:y>0.29306</cdr:y>
    </cdr:from>
    <cdr:to>
      <cdr:x>0.04688</cdr:x>
      <cdr:y>0.78878</cdr:y>
    </cdr:to>
    <cdr:sp macro="" textlink="">
      <cdr:nvSpPr>
        <cdr:cNvPr id="2" name="TextBox 1">
          <a:extLst xmlns:a="http://schemas.openxmlformats.org/drawingml/2006/main">
            <a:ext uri="{FF2B5EF4-FFF2-40B4-BE49-F238E27FC236}">
              <a16:creationId xmlns:a16="http://schemas.microsoft.com/office/drawing/2014/main" id="{212A246D-092C-462F-23A5-F46A85DF72AC}"/>
            </a:ext>
          </a:extLst>
        </cdr:cNvPr>
        <cdr:cNvSpPr txBox="1"/>
      </cdr:nvSpPr>
      <cdr:spPr>
        <a:xfrm xmlns:a="http://schemas.openxmlformats.org/drawingml/2006/main">
          <a:off x="138404" y="1371665"/>
          <a:ext cx="354563" cy="23202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E5EDFE-FE98-46BA-904C-2FA9FCDBA297}" type="datetimeFigureOut">
              <a:rPr lang="en-US" smtClean="0"/>
              <a:t>5/14/2025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683879550"/>
      </p:ext>
    </p:extLst>
  </p:cSld>
  <p:clrMap bg1="lt1" tx1="dk1" bg2="lt2" tx2="dk2" accent1="accent1" accent2="accent2" accent3="accent3" accent4="accent4" accent5="accent5" accent6="accent6" hlink="hlink" folHlink="folHlink"/>
  <p:hf sldNum="0" hdr="0" ft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4FE36F3-1519-4854-B52E-4C69D2FC846B}" type="datetimeFigureOut">
              <a:rPr lang="en-US"/>
              <a:pPr>
                <a:defRPr/>
              </a:pPr>
              <a:t>5/14/2025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FF97AEA-DAC4-4BF9-BD5F-5DF3E0BDDC5A}" type="slidenum">
              <a:rPr lang="en-US"/>
              <a:pPr>
                <a:defRPr/>
              </a:pPr>
              <a:t>‹#›</a:t>
            </a:fld>
            <a:endParaRPr lang="en-US"/>
          </a:p>
        </p:txBody>
      </p:sp>
    </p:spTree>
    <p:extLst>
      <p:ext uri="{BB962C8B-B14F-4D97-AF65-F5344CB8AC3E}">
        <p14:creationId xmlns:p14="http://schemas.microsoft.com/office/powerpoint/2010/main" val="99529388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Source: https://www.bea.gov/data/gdp/gross-domestic-product</a:t>
            </a:r>
          </a:p>
        </p:txBody>
      </p:sp>
    </p:spTree>
    <p:extLst>
      <p:ext uri="{BB962C8B-B14F-4D97-AF65-F5344CB8AC3E}">
        <p14:creationId xmlns:p14="http://schemas.microsoft.com/office/powerpoint/2010/main" val="2737017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2B2FC-6E25-5209-610D-5D76019808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372517-48EC-FD8E-C8E5-7907970C44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37D170-524A-7F5F-9A22-9B970A014F3D}"/>
              </a:ext>
            </a:extLst>
          </p:cNvPr>
          <p:cNvSpPr>
            <a:spLocks noGrp="1"/>
          </p:cNvSpPr>
          <p:nvPr>
            <p:ph type="body" idx="1"/>
          </p:nvPr>
        </p:nvSpPr>
        <p:spPr/>
        <p:txBody>
          <a:bodyPr>
            <a:normAutofit/>
          </a:body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US" sz="1200" dirty="0">
                <a:effectLst/>
                <a:ea typeface="Calibri" panose="020F0502020204030204" pitchFamily="34" charset="0"/>
              </a:rPr>
              <a:t>Northeast has been steady at 12 months for at least the past year.</a:t>
            </a:r>
          </a:p>
        </p:txBody>
      </p:sp>
    </p:spTree>
    <p:extLst>
      <p:ext uri="{BB962C8B-B14F-4D97-AF65-F5344CB8AC3E}">
        <p14:creationId xmlns:p14="http://schemas.microsoft.com/office/powerpoint/2010/main" val="2172870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663B8-5920-C862-1597-3BE588BFC4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0F182-6CB7-6C1D-B63E-0A3F8AD317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7DFA90-7CF7-2B00-DC6E-240A2AC82074}"/>
              </a:ext>
            </a:extLst>
          </p:cNvPr>
          <p:cNvSpPr>
            <a:spLocks noGrp="1"/>
          </p:cNvSpPr>
          <p:nvPr>
            <p:ph type="body" idx="1"/>
          </p:nvPr>
        </p:nvSpPr>
        <p:spPr/>
        <p:txBody>
          <a:bodyPr>
            <a:normAutofit/>
          </a:body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lang="en-US" sz="1200" dirty="0">
              <a:effectLst/>
              <a:ea typeface="Calibri" panose="020F0502020204030204" pitchFamily="34" charset="0"/>
            </a:endParaRPr>
          </a:p>
        </p:txBody>
      </p:sp>
    </p:spTree>
    <p:extLst>
      <p:ext uri="{BB962C8B-B14F-4D97-AF65-F5344CB8AC3E}">
        <p14:creationId xmlns:p14="http://schemas.microsoft.com/office/powerpoint/2010/main" val="382581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E93D4-0D79-F468-86A9-96A9C250F0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5AE899-E74B-15E4-C3F2-CCBE3C072C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EB6A81-610C-30D0-7A40-F42AEB6E8EEB}"/>
              </a:ext>
            </a:extLst>
          </p:cNvPr>
          <p:cNvSpPr>
            <a:spLocks noGrp="1"/>
          </p:cNvSpPr>
          <p:nvPr>
            <p:ph type="body" idx="1"/>
          </p:nvPr>
        </p:nvSpPr>
        <p:spPr/>
        <p:txBody>
          <a:bodyPr>
            <a:normAutofit/>
          </a:body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lang="en-US" sz="1200" dirty="0">
              <a:effectLst/>
              <a:ea typeface="Calibri" panose="020F0502020204030204" pitchFamily="34" charset="0"/>
            </a:endParaRPr>
          </a:p>
        </p:txBody>
      </p:sp>
    </p:spTree>
    <p:extLst>
      <p:ext uri="{BB962C8B-B14F-4D97-AF65-F5344CB8AC3E}">
        <p14:creationId xmlns:p14="http://schemas.microsoft.com/office/powerpoint/2010/main" val="2438255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F24F5-7152-1F21-639D-F60B9B4D55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B2A34B-5C22-F2C0-7235-0573C49A7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B4C903-71B7-0940-9CF1-4A9365E82394}"/>
              </a:ext>
            </a:extLst>
          </p:cNvPr>
          <p:cNvSpPr>
            <a:spLocks noGrp="1"/>
          </p:cNvSpPr>
          <p:nvPr>
            <p:ph type="body" idx="1"/>
          </p:nvPr>
        </p:nvSpPr>
        <p:spPr/>
        <p:txBody>
          <a:bodyPr>
            <a:normAutofit/>
          </a:body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US" dirty="0"/>
              <a:t>- Low point for U.S. economy sentiment was Q3 2022 at -40.</a:t>
            </a:r>
            <a:endParaRPr lang="en-US" sz="1200" dirty="0">
              <a:effectLst/>
              <a:ea typeface="Calibri" panose="020F0502020204030204" pitchFamily="34" charset="0"/>
            </a:endParaRPr>
          </a:p>
        </p:txBody>
      </p:sp>
    </p:spTree>
    <p:extLst>
      <p:ext uri="{BB962C8B-B14F-4D97-AF65-F5344CB8AC3E}">
        <p14:creationId xmlns:p14="http://schemas.microsoft.com/office/powerpoint/2010/main" val="174086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18</a:t>
            </a:fld>
            <a:endParaRPr lang="en-US" dirty="0"/>
          </a:p>
        </p:txBody>
      </p:sp>
      <p:sp>
        <p:nvSpPr>
          <p:cNvPr id="28674" name="Rectangle 2"/>
          <p:cNvSpPr>
            <a:spLocks noGrp="1" noRot="1" noChangeAspect="1" noChangeArrowheads="1" noTextEdit="1"/>
          </p:cNvSpPr>
          <p:nvPr>
            <p:ph type="sldImg"/>
          </p:nvPr>
        </p:nvSpPr>
        <p:spPr/>
      </p:sp>
      <p:sp>
        <p:nvSpPr>
          <p:cNvPr id="28675" name="Rectangle 3"/>
          <p:cNvSpPr>
            <a:spLocks noGrp="1" noChangeArrowheads="1"/>
          </p:cNvSpPr>
          <p:nvPr>
            <p:ph type="body" idx="1"/>
          </p:nvPr>
        </p:nvSpPr>
        <p:spPr/>
        <p:txBody>
          <a:bodyPr/>
          <a:lstStyle/>
          <a:p>
            <a:endParaRPr lang="ru-RU" dirty="0"/>
          </a:p>
        </p:txBody>
      </p:sp>
    </p:spTree>
    <p:extLst>
      <p:ext uri="{BB962C8B-B14F-4D97-AF65-F5344CB8AC3E}">
        <p14:creationId xmlns:p14="http://schemas.microsoft.com/office/powerpoint/2010/main" val="280547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FE3CA-9446-4F12-C1FE-293A2FDCC9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41CB54-0D10-0515-C973-3D4E2F632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0897CA-88D7-2CFF-4EE4-1ABFFCD0F1A5}"/>
              </a:ext>
            </a:extLst>
          </p:cNvPr>
          <p:cNvSpPr>
            <a:spLocks noGrp="1"/>
          </p:cNvSpPr>
          <p:nvPr>
            <p:ph type="body" idx="1"/>
          </p:nvPr>
        </p:nvSpPr>
        <p:spPr/>
        <p:txBody>
          <a:bodyPr>
            <a:normAutofit/>
          </a:body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lang="en-US" sz="1200" dirty="0">
              <a:effectLst/>
              <a:ea typeface="Calibri" panose="020F0502020204030204" pitchFamily="34" charset="0"/>
            </a:endParaRPr>
          </a:p>
        </p:txBody>
      </p:sp>
    </p:spTree>
    <p:extLst>
      <p:ext uri="{BB962C8B-B14F-4D97-AF65-F5344CB8AC3E}">
        <p14:creationId xmlns:p14="http://schemas.microsoft.com/office/powerpoint/2010/main" val="1566217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3FD2D-74B9-D5E7-2AE4-A076EE32DA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5B231A-5E3A-9708-9FDE-8FE8A24E14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7E375B-886F-2DC7-94E9-D3723680E2F0}"/>
              </a:ext>
            </a:extLst>
          </p:cNvPr>
          <p:cNvSpPr>
            <a:spLocks noGrp="1"/>
          </p:cNvSpPr>
          <p:nvPr>
            <p:ph type="body" idx="1"/>
          </p:nvPr>
        </p:nvSpPr>
        <p:spPr/>
        <p:txBody>
          <a:bodyPr>
            <a:normAutofit/>
          </a:body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lang="en-US" sz="1200" dirty="0">
              <a:effectLst/>
              <a:ea typeface="Calibri" panose="020F0502020204030204" pitchFamily="34" charset="0"/>
            </a:endParaRPr>
          </a:p>
        </p:txBody>
      </p:sp>
    </p:spTree>
    <p:extLst>
      <p:ext uri="{BB962C8B-B14F-4D97-AF65-F5344CB8AC3E}">
        <p14:creationId xmlns:p14="http://schemas.microsoft.com/office/powerpoint/2010/main" val="957385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54254-20CC-A510-AD73-7C2A05053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212DE6-AEEC-E944-7E13-AE9E60B478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5B9499-9D8B-C640-A11D-83F52614BA7E}"/>
              </a:ext>
            </a:extLst>
          </p:cNvPr>
          <p:cNvSpPr>
            <a:spLocks noGrp="1"/>
          </p:cNvSpPr>
          <p:nvPr>
            <p:ph type="body" idx="1"/>
          </p:nvPr>
        </p:nvSpPr>
        <p:spPr/>
        <p:txBody>
          <a:bodyPr>
            <a:normAutofit/>
          </a:body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lang="en-US" sz="1200" dirty="0">
              <a:effectLst/>
              <a:ea typeface="Calibri" panose="020F0502020204030204" pitchFamily="34" charset="0"/>
            </a:endParaRPr>
          </a:p>
        </p:txBody>
      </p:sp>
    </p:spTree>
    <p:extLst>
      <p:ext uri="{BB962C8B-B14F-4D97-AF65-F5344CB8AC3E}">
        <p14:creationId xmlns:p14="http://schemas.microsoft.com/office/powerpoint/2010/main" val="1970535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2DB6F-4CF7-DEDE-B28F-F15F94D354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50E5D3-865D-BFBC-E2DF-DBC2097C66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EF379-27F5-D6D8-40AD-FCC353634F60}"/>
              </a:ext>
            </a:extLst>
          </p:cNvPr>
          <p:cNvSpPr>
            <a:spLocks noGrp="1"/>
          </p:cNvSpPr>
          <p:nvPr>
            <p:ph type="body" idx="1"/>
          </p:nvPr>
        </p:nvSpPr>
        <p:spPr/>
        <p:txBody>
          <a:bodyPr>
            <a:normAutofit/>
          </a:body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lang="en-US" sz="1200" dirty="0">
              <a:effectLst/>
              <a:ea typeface="Calibri" panose="020F0502020204030204" pitchFamily="34" charset="0"/>
            </a:endParaRPr>
          </a:p>
        </p:txBody>
      </p:sp>
    </p:spTree>
    <p:extLst>
      <p:ext uri="{BB962C8B-B14F-4D97-AF65-F5344CB8AC3E}">
        <p14:creationId xmlns:p14="http://schemas.microsoft.com/office/powerpoint/2010/main" val="3112035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2E37B-C177-AB2B-CD9C-544787DF6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10E80-36A3-FDBD-998D-9F80D1BA72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1DA04A-95D6-3BAF-DD68-E95DD27ED1CF}"/>
              </a:ext>
            </a:extLst>
          </p:cNvPr>
          <p:cNvSpPr>
            <a:spLocks noGrp="1"/>
          </p:cNvSpPr>
          <p:nvPr>
            <p:ph type="body" idx="1"/>
          </p:nvPr>
        </p:nvSpPr>
        <p:spPr/>
        <p:txBody>
          <a:bodyPr>
            <a:normAutofit/>
          </a:body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lang="en-US" sz="1200" dirty="0">
              <a:effectLst/>
              <a:ea typeface="Calibri" panose="020F0502020204030204" pitchFamily="34" charset="0"/>
            </a:endParaRPr>
          </a:p>
        </p:txBody>
      </p:sp>
    </p:spTree>
    <p:extLst>
      <p:ext uri="{BB962C8B-B14F-4D97-AF65-F5344CB8AC3E}">
        <p14:creationId xmlns:p14="http://schemas.microsoft.com/office/powerpoint/2010/main" val="3874270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buFontTx/>
              <a:buChar char="-"/>
            </a:pPr>
            <a:r>
              <a:rPr lang="en-US" dirty="0"/>
              <a:t>Average monthly employment slowing…234K in 2023, 179 in 2024, 144 in 2025 so far</a:t>
            </a:r>
          </a:p>
          <a:p>
            <a:pPr marL="171450" indent="-171450">
              <a:buFontTx/>
              <a:buChar char="-"/>
            </a:pPr>
            <a:r>
              <a:rPr lang="en-US" dirty="0"/>
              <a:t>And unemployment rate still very low, but three months </a:t>
            </a:r>
            <a:r>
              <a:rPr lang="en-US"/>
              <a:t>of increases.</a:t>
            </a:r>
            <a:endParaRPr lang="en-US" dirty="0"/>
          </a:p>
          <a:p>
            <a:pPr marL="171450" indent="-171450">
              <a:buFontTx/>
              <a:buChar char="-"/>
            </a:pPr>
            <a:endParaRPr lang="en-US" dirty="0"/>
          </a:p>
          <a:p>
            <a:pPr marL="171450" indent="-171450">
              <a:buFontTx/>
              <a:buChar char="-"/>
            </a:pPr>
            <a:r>
              <a:rPr lang="en-US" dirty="0"/>
              <a:t>Employment is based on the “</a:t>
            </a:r>
            <a:r>
              <a:rPr lang="en-US" b="1" i="0" dirty="0">
                <a:solidFill>
                  <a:srgbClr val="660000"/>
                </a:solidFill>
                <a:effectLst/>
                <a:latin typeface="tahoma" panose="020B0604030504040204" pitchFamily="34" charset="0"/>
              </a:rPr>
              <a:t>Current Employment Statistics</a:t>
            </a:r>
            <a:r>
              <a:rPr lang="en-US" dirty="0"/>
              <a:t>” conducted by the Bureau of Labor Statistics and represents a divergence from the “Current Population Survey” conducted by the BLS which shows fewer job gains.</a:t>
            </a:r>
          </a:p>
          <a:p>
            <a:pPr marL="171450" indent="-171450">
              <a:buFontTx/>
              <a:buChar char="-"/>
            </a:pPr>
            <a:endParaRPr lang="en-US" dirty="0"/>
          </a:p>
          <a:p>
            <a:pPr marL="171450" indent="-171450">
              <a:buFontTx/>
              <a:buChar char="-"/>
            </a:pPr>
            <a:r>
              <a:rPr lang="en-US" dirty="0"/>
              <a:t>Source: https://www.bls.gov/regions/mid-atlantic/data/xg-tables/ro3fx9584.htm</a:t>
            </a:r>
          </a:p>
          <a:p>
            <a:pPr marL="171450" indent="-171450">
              <a:buFontTx/>
              <a:buChar char="-"/>
            </a:pPr>
            <a:endParaRPr lang="en-US" dirty="0"/>
          </a:p>
          <a:p>
            <a:pPr marL="171450" indent="-171450">
              <a:buFontTx/>
              <a:buChar char="-"/>
            </a:pPr>
            <a:r>
              <a:rPr lang="en-US" b="0" i="0" dirty="0">
                <a:solidFill>
                  <a:srgbClr val="555555"/>
                </a:solidFill>
                <a:effectLst/>
                <a:latin typeface="Georgia" panose="02040502050405020303" pitchFamily="18" charset="0"/>
              </a:rPr>
              <a:t>Although consumer debt is at all time high, as a percentage of disposable income, is at 11.5% and slightly below levels of past 12 years.</a:t>
            </a:r>
          </a:p>
          <a:p>
            <a:pPr marL="171450" indent="-171450">
              <a:buFontTx/>
              <a:buChar char="-"/>
            </a:pPr>
            <a:endParaRPr lang="en-US" b="0" i="0" dirty="0">
              <a:solidFill>
                <a:srgbClr val="555555"/>
              </a:solidFill>
              <a:effectLst/>
              <a:latin typeface="Georgia" panose="02040502050405020303" pitchFamily="18" charset="0"/>
            </a:endParaRPr>
          </a:p>
          <a:p>
            <a:pPr marL="171450" indent="-171450">
              <a:buFontTx/>
              <a:buChar char="-"/>
            </a:pPr>
            <a:r>
              <a:rPr lang="en-US" b="0" i="0" dirty="0">
                <a:solidFill>
                  <a:srgbClr val="555555"/>
                </a:solidFill>
                <a:effectLst/>
                <a:latin typeface="Georgia" panose="02040502050405020303" pitchFamily="18" charset="0"/>
              </a:rPr>
              <a:t>Total household debt rose by $109 billion to reach $17.80 trillion, according to the latest </a:t>
            </a:r>
            <a:r>
              <a:rPr lang="en-US" b="0" i="1" dirty="0">
                <a:solidFill>
                  <a:srgbClr val="555555"/>
                </a:solidFill>
                <a:effectLst/>
                <a:latin typeface="Georgia" panose="02040502050405020303" pitchFamily="18" charset="0"/>
              </a:rPr>
              <a:t>Quarterly Report on Household Debt and Credit</a:t>
            </a:r>
            <a:r>
              <a:rPr lang="en-US" b="0" i="0" dirty="0">
                <a:solidFill>
                  <a:srgbClr val="555555"/>
                </a:solidFill>
                <a:effectLst/>
                <a:latin typeface="Georgia" panose="02040502050405020303" pitchFamily="18" charset="0"/>
              </a:rPr>
              <a:t>. Mortgage balances were up $77 billion to reach $12.52 trillion, while auto loans increased by $10 billion to reach $1.63 trillion and credit card balances increased by $27 billion to reach $1.14 trillion. The volume of mortgage originations remained low, primarily due to subdued refinancing activity. Homeowners continued to increase balances on home equity lines of credit (HELOC) as an alternative way to extract home equity; HELOC limits rose by $3 billion, marking the ninth consecutive quarterly increase.  Aggregate delinquency rates remained unchanged from the previous quarter, with 3.2 percent of outstanding debt in some stage of delinquency.</a:t>
            </a:r>
            <a:endParaRPr lang="en-US" dirty="0"/>
          </a:p>
          <a:p>
            <a:pPr marL="171450" indent="-171450">
              <a:buFontTx/>
              <a:buChar char="-"/>
            </a:pPr>
            <a:endParaRPr lang="en-US" dirty="0"/>
          </a:p>
          <a:p>
            <a:pPr marL="171450" indent="-171450">
              <a:buFontTx/>
              <a:buChar char="-"/>
            </a:pPr>
            <a:r>
              <a:rPr lang="en-US" dirty="0"/>
              <a:t>Source: https://www.newyorkfed.org/microeconomics/hhdc</a:t>
            </a:r>
          </a:p>
          <a:p>
            <a:pPr marL="171450" indent="-171450">
              <a:buFontTx/>
              <a:buChar char="-"/>
            </a:pPr>
            <a:r>
              <a:rPr lang="en-US" dirty="0"/>
              <a:t>Source: https://fred.stlouisfed.org/series/TDSP</a:t>
            </a:r>
          </a:p>
          <a:p>
            <a:endParaRPr lang="en-US" dirty="0"/>
          </a:p>
        </p:txBody>
      </p:sp>
    </p:spTree>
    <p:extLst>
      <p:ext uri="{BB962C8B-B14F-4D97-AF65-F5344CB8AC3E}">
        <p14:creationId xmlns:p14="http://schemas.microsoft.com/office/powerpoint/2010/main" val="2783962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11776-8485-60CE-07AD-9F9BABD7F0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B7626F-37D7-FB76-B41A-EC4F12B651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45ED09-EB7C-C555-2431-AA2CD2C7A3DC}"/>
              </a:ext>
            </a:extLst>
          </p:cNvPr>
          <p:cNvSpPr>
            <a:spLocks noGrp="1"/>
          </p:cNvSpPr>
          <p:nvPr>
            <p:ph type="body" idx="1"/>
          </p:nvPr>
        </p:nvSpPr>
        <p:spPr/>
        <p:txBody>
          <a:bodyPr>
            <a:normAutofit/>
          </a:body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lang="en-US" sz="1200" dirty="0">
              <a:effectLst/>
              <a:ea typeface="Calibri" panose="020F0502020204030204" pitchFamily="34" charset="0"/>
            </a:endParaRPr>
          </a:p>
        </p:txBody>
      </p:sp>
    </p:spTree>
    <p:extLst>
      <p:ext uri="{BB962C8B-B14F-4D97-AF65-F5344CB8AC3E}">
        <p14:creationId xmlns:p14="http://schemas.microsoft.com/office/powerpoint/2010/main" val="224859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C3DB0-D009-13C1-CB1B-0A73E1653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733479-E9DD-0A95-4150-7E573E481B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43AA55-C8B2-0660-C0EE-B98D9AAFA9B1}"/>
              </a:ext>
            </a:extLst>
          </p:cNvPr>
          <p:cNvSpPr>
            <a:spLocks noGrp="1"/>
          </p:cNvSpPr>
          <p:nvPr>
            <p:ph type="body" idx="1"/>
          </p:nvPr>
        </p:nvSpPr>
        <p:spPr/>
        <p:txBody>
          <a:bodyPr>
            <a:normAutofit/>
          </a:body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lang="en-US" sz="1200" dirty="0">
              <a:effectLst/>
              <a:ea typeface="Calibri" panose="020F0502020204030204" pitchFamily="34" charset="0"/>
            </a:endParaRPr>
          </a:p>
        </p:txBody>
      </p:sp>
    </p:spTree>
    <p:extLst>
      <p:ext uri="{BB962C8B-B14F-4D97-AF65-F5344CB8AC3E}">
        <p14:creationId xmlns:p14="http://schemas.microsoft.com/office/powerpoint/2010/main" val="1516246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Conducted in depth, one on one interviews</a:t>
            </a:r>
          </a:p>
          <a:p>
            <a:endParaRPr lang="en-US" dirty="0"/>
          </a:p>
          <a:p>
            <a:r>
              <a:rPr lang="en-US" dirty="0"/>
              <a:t>14 clients, state and federal, including DOTs, Army Corps of Engineers and Federal Lands</a:t>
            </a:r>
          </a:p>
          <a:p>
            <a:r>
              <a:rPr lang="en-US" dirty="0"/>
              <a:t>Chief Engineers and Chief Procurement Officers</a:t>
            </a:r>
          </a:p>
          <a:p>
            <a:endParaRPr lang="en-US" dirty="0"/>
          </a:p>
          <a:p>
            <a:r>
              <a:rPr lang="en-US" dirty="0"/>
              <a:t>9 firms</a:t>
            </a:r>
          </a:p>
          <a:p>
            <a:r>
              <a:rPr lang="en-US" dirty="0"/>
              <a:t>All sizes, small 10 person in one state to large national firms with thousands of employees</a:t>
            </a:r>
          </a:p>
          <a:p>
            <a:r>
              <a:rPr lang="en-US" dirty="0"/>
              <a:t>CEO, COO, Transportation leads</a:t>
            </a:r>
          </a:p>
          <a:p>
            <a:endParaRPr lang="en-US" dirty="0"/>
          </a:p>
          <a:p>
            <a:r>
              <a:rPr lang="en-US" dirty="0"/>
              <a:t>All had 20+ years experience ( a very representative sample of the industry)</a:t>
            </a:r>
          </a:p>
          <a:p>
            <a:endParaRPr lang="en-US" dirty="0"/>
          </a:p>
        </p:txBody>
      </p:sp>
      <p:sp>
        <p:nvSpPr>
          <p:cNvPr id="4" name="Slide Number Placeholder 3"/>
          <p:cNvSpPr>
            <a:spLocks noGrp="1"/>
          </p:cNvSpPr>
          <p:nvPr>
            <p:ph type="sldNum" sz="quarter" idx="5"/>
          </p:nvPr>
        </p:nvSpPr>
        <p:spPr/>
        <p:txBody>
          <a:bodyPr/>
          <a:lstStyle/>
          <a:p>
            <a:fld id="{0F4AC6CA-3C20-4146-82D0-CD1C76E775AB}" type="slidenum">
              <a:rPr lang="en-US" smtClean="0"/>
              <a:t>28</a:t>
            </a:fld>
            <a:endParaRPr lang="en-US"/>
          </a:p>
        </p:txBody>
      </p:sp>
    </p:spTree>
    <p:extLst>
      <p:ext uri="{BB962C8B-B14F-4D97-AF65-F5344CB8AC3E}">
        <p14:creationId xmlns:p14="http://schemas.microsoft.com/office/powerpoint/2010/main" val="2417737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Range of uses from very limited to extensive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We are starting to see the transition ( but it is slow and we need to accelerate change)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Both firms and clients</a:t>
            </a:r>
          </a:p>
          <a:p>
            <a:endParaRPr lang="en-US" dirty="0"/>
          </a:p>
        </p:txBody>
      </p:sp>
      <p:sp>
        <p:nvSpPr>
          <p:cNvPr id="4" name="Slide Number Placeholder 3"/>
          <p:cNvSpPr>
            <a:spLocks noGrp="1"/>
          </p:cNvSpPr>
          <p:nvPr>
            <p:ph type="sldNum" sz="quarter" idx="5"/>
          </p:nvPr>
        </p:nvSpPr>
        <p:spPr/>
        <p:txBody>
          <a:bodyPr/>
          <a:lstStyle/>
          <a:p>
            <a:fld id="{520D1DF4-17F6-4F8F-9FF4-EF2C37243A2C}" type="slidenum">
              <a:rPr lang="en-US" smtClean="0"/>
              <a:t>29</a:t>
            </a:fld>
            <a:endParaRPr lang="en-US"/>
          </a:p>
        </p:txBody>
      </p:sp>
    </p:spTree>
    <p:extLst>
      <p:ext uri="{BB962C8B-B14F-4D97-AF65-F5344CB8AC3E}">
        <p14:creationId xmlns:p14="http://schemas.microsoft.com/office/powerpoint/2010/main" val="2450268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4C92E-1C8F-B2A3-6E98-BAB5353667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9E3B22-A05F-5A4B-D99D-6B246CC6CD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4EBD3E-650A-E601-5E78-E2F96057E03B}"/>
              </a:ext>
            </a:extLst>
          </p:cNvPr>
          <p:cNvSpPr>
            <a:spLocks noGrp="1"/>
          </p:cNvSpPr>
          <p:nvPr>
            <p:ph type="body" idx="1"/>
          </p:nvPr>
        </p:nvSpPr>
        <p:spPr/>
        <p:txBody>
          <a:bodyPr>
            <a:normAutofit/>
          </a:body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lang="en-US" sz="1200" dirty="0">
              <a:effectLst/>
              <a:ea typeface="Calibri" panose="020F0502020204030204" pitchFamily="34" charset="0"/>
            </a:endParaRPr>
          </a:p>
        </p:txBody>
      </p:sp>
    </p:spTree>
    <p:extLst>
      <p:ext uri="{BB962C8B-B14F-4D97-AF65-F5344CB8AC3E}">
        <p14:creationId xmlns:p14="http://schemas.microsoft.com/office/powerpoint/2010/main" val="1394272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2A193-3DE5-1CDD-E44A-268BD4428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0AA7B4-FA3E-4276-ABF8-48DCCF7FAC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C586AE-B4CD-1813-E976-6998449A0388}"/>
              </a:ext>
            </a:extLst>
          </p:cNvPr>
          <p:cNvSpPr>
            <a:spLocks noGrp="1"/>
          </p:cNvSpPr>
          <p:nvPr>
            <p:ph type="body" idx="1"/>
          </p:nvPr>
        </p:nvSpPr>
        <p:spPr/>
        <p:txBody>
          <a:bodyPr>
            <a:normAutofit/>
          </a:body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lang="en-US" sz="1200" dirty="0">
              <a:effectLst/>
              <a:ea typeface="Calibri" panose="020F0502020204030204" pitchFamily="34" charset="0"/>
            </a:endParaRPr>
          </a:p>
        </p:txBody>
      </p:sp>
    </p:spTree>
    <p:extLst>
      <p:ext uri="{BB962C8B-B14F-4D97-AF65-F5344CB8AC3E}">
        <p14:creationId xmlns:p14="http://schemas.microsoft.com/office/powerpoint/2010/main" val="4121861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F9F65-2C7D-F736-8911-4A4C1E30D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A4D71C-7453-84DA-A2BA-BECBC69CB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268984-0488-B3F1-97DA-0775A21D22E6}"/>
              </a:ext>
            </a:extLst>
          </p:cNvPr>
          <p:cNvSpPr>
            <a:spLocks noGrp="1"/>
          </p:cNvSpPr>
          <p:nvPr>
            <p:ph type="body" idx="1"/>
          </p:nvPr>
        </p:nvSpPr>
        <p:spPr/>
        <p:txBody>
          <a:bodyPr>
            <a:normAutofit/>
          </a:body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lang="en-US" sz="1200" dirty="0">
              <a:effectLst/>
              <a:ea typeface="Calibri" panose="020F0502020204030204" pitchFamily="34" charset="0"/>
            </a:endParaRPr>
          </a:p>
        </p:txBody>
      </p:sp>
    </p:spTree>
    <p:extLst>
      <p:ext uri="{BB962C8B-B14F-4D97-AF65-F5344CB8AC3E}">
        <p14:creationId xmlns:p14="http://schemas.microsoft.com/office/powerpoint/2010/main" val="2291204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D7EE7-7418-F17A-91DC-AAB08764B5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B1AF2-0EFB-E1D7-8A0D-7DBA6EF7B6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941AA5-39B4-A099-9197-A100F3283210}"/>
              </a:ext>
            </a:extLst>
          </p:cNvPr>
          <p:cNvSpPr>
            <a:spLocks noGrp="1"/>
          </p:cNvSpPr>
          <p:nvPr>
            <p:ph type="body" idx="1"/>
          </p:nvPr>
        </p:nvSpPr>
        <p:spPr/>
        <p:txBody>
          <a:bodyPr>
            <a:normAutofit/>
          </a:body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lang="en-US" sz="1200" dirty="0">
              <a:effectLst/>
              <a:ea typeface="Calibri" panose="020F0502020204030204" pitchFamily="34" charset="0"/>
            </a:endParaRPr>
          </a:p>
        </p:txBody>
      </p:sp>
    </p:spTree>
    <p:extLst>
      <p:ext uri="{BB962C8B-B14F-4D97-AF65-F5344CB8AC3E}">
        <p14:creationId xmlns:p14="http://schemas.microsoft.com/office/powerpoint/2010/main" val="1308140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BB5D-BC8D-ED07-4267-85AEA89EED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08520B-AFC0-6589-714F-3169A8180D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78D8EE-32C6-9004-1BD4-A51ACB1C1588}"/>
              </a:ext>
            </a:extLst>
          </p:cNvPr>
          <p:cNvSpPr>
            <a:spLocks noGrp="1"/>
          </p:cNvSpPr>
          <p:nvPr>
            <p:ph type="body" idx="1"/>
          </p:nvPr>
        </p:nvSpPr>
        <p:spPr/>
        <p:txBody>
          <a:bodyPr>
            <a:normAutofit/>
          </a:body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lang="en-US" sz="1200" dirty="0">
              <a:effectLst/>
              <a:ea typeface="Calibri" panose="020F0502020204030204" pitchFamily="34" charset="0"/>
            </a:endParaRPr>
          </a:p>
        </p:txBody>
      </p:sp>
    </p:spTree>
    <p:extLst>
      <p:ext uri="{BB962C8B-B14F-4D97-AF65-F5344CB8AC3E}">
        <p14:creationId xmlns:p14="http://schemas.microsoft.com/office/powerpoint/2010/main" val="1771733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37251-96E3-0B78-50EA-F37A8FBB44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D2A55-C906-8420-FB1D-8B9198E8AF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08E12-06DF-F6EA-D387-78A188F3CC3E}"/>
              </a:ext>
            </a:extLst>
          </p:cNvPr>
          <p:cNvSpPr>
            <a:spLocks noGrp="1"/>
          </p:cNvSpPr>
          <p:nvPr>
            <p:ph type="body" idx="1"/>
          </p:nvPr>
        </p:nvSpPr>
        <p:spPr/>
        <p:txBody>
          <a:bodyPr>
            <a:normAutofit/>
          </a:body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lang="en-US" sz="1200" dirty="0">
              <a:effectLst/>
              <a:ea typeface="Calibri" panose="020F0502020204030204" pitchFamily="34" charset="0"/>
            </a:endParaRPr>
          </a:p>
        </p:txBody>
      </p:sp>
    </p:spTree>
    <p:extLst>
      <p:ext uri="{BB962C8B-B14F-4D97-AF65-F5344CB8AC3E}">
        <p14:creationId xmlns:p14="http://schemas.microsoft.com/office/powerpoint/2010/main" val="4268678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4008-82CA-7BD5-7A53-513C07E045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E3CA00-BDB8-214F-50A7-D4F73045E5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9613B-277F-CB6B-5210-92AF415218C1}"/>
              </a:ext>
            </a:extLst>
          </p:cNvPr>
          <p:cNvSpPr>
            <a:spLocks noGrp="1"/>
          </p:cNvSpPr>
          <p:nvPr>
            <p:ph type="body" idx="1"/>
          </p:nvPr>
        </p:nvSpPr>
        <p:spPr/>
        <p:txBody>
          <a:bodyPr>
            <a:normAutofit/>
          </a:bodyPr>
          <a:lstStyle/>
          <a:p>
            <a:pPr marL="171450" indent="-171450">
              <a:buFontTx/>
              <a:buChar char="-"/>
            </a:pPr>
            <a:r>
              <a:rPr lang="en-US" dirty="0"/>
              <a:t>PCE Price Index still shows inflation nearing 2% target but getting close. Nov – 2.7%, Dec. – 2.6%, Jan. – 2.5%, Feb. – 2.5%, Mar. – 2.7%, Apr – 2.7, May – 2.6, Jun – 2.4, Jul 2.5%, Aug. 2.3%, Sept 2.1%, Oct. 2.3, Nov. 2.5, Dec 2.6%, Jan. 2.6%, Feb. 2.7%, March 2.3% (core 2.6%)</a:t>
            </a:r>
          </a:p>
          <a:p>
            <a:pPr marL="171450" indent="-171450">
              <a:buFontTx/>
              <a:buChar char="-"/>
            </a:pPr>
            <a:endParaRPr lang="en-US" dirty="0"/>
          </a:p>
          <a:p>
            <a:pPr marL="171450" indent="-171450">
              <a:buFontTx/>
              <a:buChar char="-"/>
            </a:pPr>
            <a:r>
              <a:rPr lang="en-US" dirty="0"/>
              <a:t>Source: https://www.bea.gov/data/consumer-spending/main</a:t>
            </a:r>
          </a:p>
        </p:txBody>
      </p:sp>
    </p:spTree>
    <p:extLst>
      <p:ext uri="{BB962C8B-B14F-4D97-AF65-F5344CB8AC3E}">
        <p14:creationId xmlns:p14="http://schemas.microsoft.com/office/powerpoint/2010/main" val="228693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D5DA0-1633-DA2D-1B3A-ACA76D98F9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4654F-C843-70C2-3C3D-85B9F6DBF0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7F6646-9C24-5E1E-EF2F-5A443AF5A823}"/>
              </a:ext>
            </a:extLst>
          </p:cNvPr>
          <p:cNvSpPr>
            <a:spLocks noGrp="1"/>
          </p:cNvSpPr>
          <p:nvPr>
            <p:ph type="body" idx="1"/>
          </p:nvPr>
        </p:nvSpPr>
        <p:spPr/>
        <p:txBody>
          <a:bodyPr>
            <a:normAutofit/>
          </a:body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lang="en-US" sz="1200" dirty="0">
              <a:effectLst/>
              <a:ea typeface="Calibri" panose="020F0502020204030204" pitchFamily="34" charset="0"/>
            </a:endParaRPr>
          </a:p>
        </p:txBody>
      </p:sp>
    </p:spTree>
    <p:extLst>
      <p:ext uri="{BB962C8B-B14F-4D97-AF65-F5344CB8AC3E}">
        <p14:creationId xmlns:p14="http://schemas.microsoft.com/office/powerpoint/2010/main" val="3979656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954C0-FB89-99CE-F5EE-670F993DC3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7E984-94F9-20BF-E04C-43CB8787D1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C7B2C7-70AE-A417-4830-83D2E3C6B201}"/>
              </a:ext>
            </a:extLst>
          </p:cNvPr>
          <p:cNvSpPr>
            <a:spLocks noGrp="1"/>
          </p:cNvSpPr>
          <p:nvPr>
            <p:ph type="body" idx="1"/>
          </p:nvPr>
        </p:nvSpPr>
        <p:spPr/>
        <p:txBody>
          <a:bodyPr>
            <a:normAutofit/>
          </a:bodyPr>
          <a:lstStyle/>
          <a:p>
            <a:pPr marL="171450" indent="-171450">
              <a:buFontTx/>
              <a:buChar char="-"/>
            </a:pPr>
            <a:r>
              <a:rPr lang="en-US" dirty="0"/>
              <a:t>Inflation topped out at June 9.1%, but fell for the next 12 months… to 3.0% in June 2023 then started to go sideways</a:t>
            </a:r>
          </a:p>
          <a:p>
            <a:pPr marL="171450" indent="-171450">
              <a:buFontTx/>
              <a:buChar char="-"/>
            </a:pPr>
            <a:r>
              <a:rPr lang="en-US" dirty="0"/>
              <a:t>Height of inflation during financial crisis was 5.6% in July 2008 - we hit 5.4% in June 2021.</a:t>
            </a:r>
          </a:p>
          <a:p>
            <a:pPr marL="171450" indent="-171450">
              <a:buFontTx/>
              <a:buChar char="-"/>
            </a:pPr>
            <a:endParaRPr lang="en-US" dirty="0"/>
          </a:p>
          <a:p>
            <a:pPr marL="0" indent="0">
              <a:buFontTx/>
              <a:buNone/>
            </a:pPr>
            <a:r>
              <a:rPr lang="en-US" dirty="0"/>
              <a:t>Core fell to 2.8% in April, also lowest in four years but still well above target of 2%.</a:t>
            </a:r>
          </a:p>
          <a:p>
            <a:pPr marL="0" indent="0">
              <a:buFontTx/>
              <a:buNone/>
            </a:pPr>
            <a:endParaRPr lang="en-US" dirty="0"/>
          </a:p>
          <a:p>
            <a:pPr marL="0" indent="0">
              <a:buFontTx/>
              <a:buNone/>
            </a:pPr>
            <a:r>
              <a:rPr lang="en-US" dirty="0"/>
              <a:t>Source: https://www.bls.gov/charts/consumer-price-index/consumer-price-index-by-category-line-chart.htm</a:t>
            </a:r>
          </a:p>
        </p:txBody>
      </p:sp>
    </p:spTree>
    <p:extLst>
      <p:ext uri="{BB962C8B-B14F-4D97-AF65-F5344CB8AC3E}">
        <p14:creationId xmlns:p14="http://schemas.microsoft.com/office/powerpoint/2010/main" val="3903438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1E70A-E4A3-3933-F470-D320DDE169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65A5E-7EF3-543C-E777-C7C5C33173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BFDDCA-FE80-2B01-1282-B2A5E325F6D2}"/>
              </a:ext>
            </a:extLst>
          </p:cNvPr>
          <p:cNvSpPr>
            <a:spLocks noGrp="1"/>
          </p:cNvSpPr>
          <p:nvPr>
            <p:ph type="body" idx="1"/>
          </p:nvPr>
        </p:nvSpPr>
        <p:spPr/>
        <p:txBody>
          <a:bodyPr>
            <a:normAutofit/>
          </a:bodyPr>
          <a:lstStyle/>
          <a:p>
            <a:r>
              <a:rPr lang="en-US" dirty="0"/>
              <a:t>The high was +85 in Q2 2022.</a:t>
            </a:r>
          </a:p>
        </p:txBody>
      </p:sp>
    </p:spTree>
    <p:extLst>
      <p:ext uri="{BB962C8B-B14F-4D97-AF65-F5344CB8AC3E}">
        <p14:creationId xmlns:p14="http://schemas.microsoft.com/office/powerpoint/2010/main" val="1511901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8317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46ED0-B59F-5415-E1F7-86C69CD3B7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C5315-3C99-7D00-6211-667B8F5EFB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539BB9-E682-1B22-9231-633997593EE3}"/>
              </a:ext>
            </a:extLst>
          </p:cNvPr>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200" dirty="0">
                <a:solidFill>
                  <a:schemeClr val="tx2"/>
                </a:solidFill>
              </a:rPr>
              <a:t>US Economic Sentiment hit previous high point in Q4 2021 at +40.</a:t>
            </a:r>
            <a:r>
              <a:rPr lang="en-US" sz="1200" dirty="0">
                <a:solidFill>
                  <a:schemeClr val="tx1"/>
                </a:solidFill>
                <a:effectLst/>
                <a:ea typeface="Calibri" panose="020F0502020204030204" pitchFamily="34" charset="0"/>
              </a:rPr>
              <a:t> </a:t>
            </a:r>
            <a:r>
              <a:rPr lang="en-US" sz="1200" dirty="0">
                <a:solidFill>
                  <a:schemeClr val="tx2"/>
                </a:solidFill>
              </a:rPr>
              <a:t>Low of -15 in 2022 Q3. </a:t>
            </a:r>
            <a:endParaRPr lang="en-US" sz="1200" dirty="0">
              <a:effectLst/>
              <a:ea typeface="Calibri" panose="020F0502020204030204" pitchFamily="34" charset="0"/>
            </a:endParaRPr>
          </a:p>
        </p:txBody>
      </p:sp>
    </p:spTree>
    <p:extLst>
      <p:ext uri="{BB962C8B-B14F-4D97-AF65-F5344CB8AC3E}">
        <p14:creationId xmlns:p14="http://schemas.microsoft.com/office/powerpoint/2010/main" val="29736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11</a:t>
            </a:fld>
            <a:endParaRPr lang="en-US" dirty="0"/>
          </a:p>
        </p:txBody>
      </p:sp>
      <p:sp>
        <p:nvSpPr>
          <p:cNvPr id="28674" name="Rectangle 2"/>
          <p:cNvSpPr>
            <a:spLocks noGrp="1" noRot="1" noChangeAspect="1" noChangeArrowheads="1" noTextEdit="1"/>
          </p:cNvSpPr>
          <p:nvPr>
            <p:ph type="sldImg"/>
          </p:nvPr>
        </p:nvSpPr>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016754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B5A5F-2A01-ADD0-0289-963B095BCE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61BAB9-E063-98FE-BC31-CD104F1A01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FFD6A2-BBC2-D4A0-7638-0BFD7868FB15}"/>
              </a:ext>
            </a:extLst>
          </p:cNvPr>
          <p:cNvSpPr>
            <a:spLocks noGrp="1"/>
          </p:cNvSpPr>
          <p:nvPr>
            <p:ph type="body" idx="1"/>
          </p:nvPr>
        </p:nvSpPr>
        <p:spPr/>
        <p:txBody>
          <a:bodyPr>
            <a:normAutofit/>
          </a:body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lang="en-US" sz="1200" dirty="0">
              <a:effectLst/>
              <a:ea typeface="Calibri" panose="020F0502020204030204" pitchFamily="34" charset="0"/>
            </a:endParaRPr>
          </a:p>
        </p:txBody>
      </p:sp>
    </p:spTree>
    <p:extLst>
      <p:ext uri="{BB962C8B-B14F-4D97-AF65-F5344CB8AC3E}">
        <p14:creationId xmlns:p14="http://schemas.microsoft.com/office/powerpoint/2010/main" val="252724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369277"/>
            <a:ext cx="10058400" cy="1048362"/>
          </a:xfrm>
        </p:spPr>
        <p:txBody>
          <a:bodyPr/>
          <a:lstStyle>
            <a:lvl1pPr marL="0" indent="0">
              <a:defRPr lang="en-US" sz="4400" b="1" kern="1200" dirty="0">
                <a:solidFill>
                  <a:srgbClr val="006495"/>
                </a:solidFill>
                <a:latin typeface="Aptos" panose="020B0004020202020204" pitchFamily="34" charset="0"/>
                <a:ea typeface="+mj-ea"/>
                <a:cs typeface="Segoe UI Semibold" panose="020B0702040204020203" pitchFamily="34" charset="0"/>
              </a:defRPr>
            </a:lvl1pPr>
          </a:lstStyle>
          <a:p>
            <a:r>
              <a:rPr lang="en-US" dirty="0"/>
              <a:t>Click to edit Master title style</a:t>
            </a:r>
          </a:p>
        </p:txBody>
      </p:sp>
      <p:sp>
        <p:nvSpPr>
          <p:cNvPr id="4" name="Content Placeholder 3"/>
          <p:cNvSpPr>
            <a:spLocks noGrp="1"/>
          </p:cNvSpPr>
          <p:nvPr>
            <p:ph sz="quarter" idx="10"/>
          </p:nvPr>
        </p:nvSpPr>
        <p:spPr>
          <a:xfrm>
            <a:off x="609731" y="1600155"/>
            <a:ext cx="10058270" cy="4035875"/>
          </a:xfrm>
        </p:spPr>
        <p:txBody>
          <a:bodyPr/>
          <a:lstStyle>
            <a:lvl1pPr marL="173038" indent="-173038">
              <a:buClr>
                <a:srgbClr val="F7C75E"/>
              </a:buClr>
              <a:defRPr lang="en-US" sz="2000" kern="1200" dirty="0">
                <a:solidFill>
                  <a:srgbClr val="213138"/>
                </a:solidFill>
                <a:latin typeface="Aptos" panose="020B0004020202020204" pitchFamily="34" charset="0"/>
                <a:ea typeface="Aptos" panose="020B0004020202020204" pitchFamily="34" charset="0"/>
                <a:cs typeface="Segoe UI" panose="020B0502040204020203" pitchFamily="34" charset="0"/>
              </a:defRPr>
            </a:lvl1pPr>
            <a:lvl2pPr marL="396875" indent="-223838">
              <a:buClr>
                <a:schemeClr val="bg1">
                  <a:lumMod val="65000"/>
                </a:schemeClr>
              </a:buClr>
              <a:defRPr lang="en-US" sz="1800" kern="1200" dirty="0">
                <a:solidFill>
                  <a:srgbClr val="213138"/>
                </a:solidFill>
                <a:latin typeface="Aptos" panose="020B0004020202020204" pitchFamily="34" charset="0"/>
                <a:ea typeface="Aptos" panose="020B0004020202020204" pitchFamily="34" charset="0"/>
                <a:cs typeface="Segoe UI" panose="020B0502040204020203" pitchFamily="34" charset="0"/>
              </a:defRPr>
            </a:lvl2pPr>
            <a:lvl3pPr marL="577850" indent="-180975">
              <a:buClr>
                <a:srgbClr val="F7C75E"/>
              </a:buClr>
              <a:defRPr lang="en-US" sz="1600" kern="1200" dirty="0">
                <a:solidFill>
                  <a:srgbClr val="213138"/>
                </a:solidFill>
                <a:latin typeface="Aptos" panose="020B0004020202020204" pitchFamily="34" charset="0"/>
                <a:ea typeface="Aptos" panose="020B0004020202020204" pitchFamily="34" charset="0"/>
                <a:cs typeface="Segoe UI" panose="020B0502040204020203" pitchFamily="34" charset="0"/>
              </a:defRPr>
            </a:lvl3pPr>
          </a:lstStyle>
          <a:p>
            <a:pPr lvl="0"/>
            <a:r>
              <a:rPr lang="en-US" dirty="0"/>
              <a:t>Click to edit Master text styles</a:t>
            </a:r>
          </a:p>
          <a:p>
            <a:pPr lvl="1"/>
            <a:r>
              <a:rPr lang="en-US" dirty="0"/>
              <a:t>Second level</a:t>
            </a:r>
          </a:p>
          <a:p>
            <a:pPr lvl="2"/>
            <a:r>
              <a:rPr lang="en-US" dirty="0"/>
              <a:t>Third level</a:t>
            </a:r>
          </a:p>
        </p:txBody>
      </p:sp>
      <p:pic>
        <p:nvPicPr>
          <p:cNvPr id="5" name="Picture 4" descr="A yellow line in the air&#10;&#10;Description automatically generated">
            <a:extLst>
              <a:ext uri="{FF2B5EF4-FFF2-40B4-BE49-F238E27FC236}">
                <a16:creationId xmlns:a16="http://schemas.microsoft.com/office/drawing/2014/main" id="{D2398193-287B-2A01-05D7-B318BA44BD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946" y="6302941"/>
            <a:ext cx="1184855" cy="246356"/>
          </a:xfrm>
          <a:prstGeom prst="rect">
            <a:avLst/>
          </a:prstGeom>
        </p:spPr>
      </p:pic>
      <p:sp>
        <p:nvSpPr>
          <p:cNvPr id="7" name="Freeform: Shape 6">
            <a:extLst>
              <a:ext uri="{FF2B5EF4-FFF2-40B4-BE49-F238E27FC236}">
                <a16:creationId xmlns:a16="http://schemas.microsoft.com/office/drawing/2014/main" id="{BFCF5878-C483-1B9F-FDF4-007071DD6D32}"/>
              </a:ext>
            </a:extLst>
          </p:cNvPr>
          <p:cNvSpPr/>
          <p:nvPr userDrawn="1"/>
        </p:nvSpPr>
        <p:spPr>
          <a:xfrm rot="10800000" flipH="1">
            <a:off x="10934016" y="0"/>
            <a:ext cx="1257984" cy="1133856"/>
          </a:xfrm>
          <a:custGeom>
            <a:avLst/>
            <a:gdLst>
              <a:gd name="connsiteX0" fmla="*/ 7748337 w 7748337"/>
              <a:gd name="connsiteY0" fmla="*/ 0 h 3593431"/>
              <a:gd name="connsiteX1" fmla="*/ 7748337 w 7748337"/>
              <a:gd name="connsiteY1" fmla="*/ 3593431 h 3593431"/>
              <a:gd name="connsiteX2" fmla="*/ 0 w 7748337"/>
              <a:gd name="connsiteY2" fmla="*/ 3593431 h 3593431"/>
              <a:gd name="connsiteX3" fmla="*/ 7748337 w 7748337"/>
              <a:gd name="connsiteY3" fmla="*/ 0 h 3593431"/>
            </a:gdLst>
            <a:ahLst/>
            <a:cxnLst>
              <a:cxn ang="0">
                <a:pos x="connsiteX0" y="connsiteY0"/>
              </a:cxn>
              <a:cxn ang="0">
                <a:pos x="connsiteX1" y="connsiteY1"/>
              </a:cxn>
              <a:cxn ang="0">
                <a:pos x="connsiteX2" y="connsiteY2"/>
              </a:cxn>
              <a:cxn ang="0">
                <a:pos x="connsiteX3" y="connsiteY3"/>
              </a:cxn>
            </a:cxnLst>
            <a:rect l="l" t="t" r="r" b="b"/>
            <a:pathLst>
              <a:path w="7748337" h="3593431">
                <a:moveTo>
                  <a:pt x="7748337" y="0"/>
                </a:moveTo>
                <a:lnTo>
                  <a:pt x="7748337" y="3593431"/>
                </a:lnTo>
                <a:lnTo>
                  <a:pt x="0" y="3593431"/>
                </a:lnTo>
                <a:lnTo>
                  <a:pt x="7748337" y="0"/>
                </a:lnTo>
                <a:close/>
              </a:path>
            </a:pathLst>
          </a:custGeom>
          <a:gradFill>
            <a:gsLst>
              <a:gs pos="0">
                <a:srgbClr val="FBD369"/>
              </a:gs>
              <a:gs pos="100000">
                <a:srgbClr val="EEB5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B12714C1-6289-9730-BFB0-62DE0D9F9A5D}"/>
              </a:ext>
            </a:extLst>
          </p:cNvPr>
          <p:cNvSpPr/>
          <p:nvPr userDrawn="1"/>
        </p:nvSpPr>
        <p:spPr>
          <a:xfrm flipH="1">
            <a:off x="0" y="6208294"/>
            <a:ext cx="663276" cy="665747"/>
          </a:xfrm>
          <a:custGeom>
            <a:avLst/>
            <a:gdLst>
              <a:gd name="connsiteX0" fmla="*/ 7748337 w 7748337"/>
              <a:gd name="connsiteY0" fmla="*/ 0 h 3593431"/>
              <a:gd name="connsiteX1" fmla="*/ 7748337 w 7748337"/>
              <a:gd name="connsiteY1" fmla="*/ 3593431 h 3593431"/>
              <a:gd name="connsiteX2" fmla="*/ 0 w 7748337"/>
              <a:gd name="connsiteY2" fmla="*/ 3593431 h 3593431"/>
              <a:gd name="connsiteX3" fmla="*/ 7748337 w 7748337"/>
              <a:gd name="connsiteY3" fmla="*/ 0 h 3593431"/>
            </a:gdLst>
            <a:ahLst/>
            <a:cxnLst>
              <a:cxn ang="0">
                <a:pos x="connsiteX0" y="connsiteY0"/>
              </a:cxn>
              <a:cxn ang="0">
                <a:pos x="connsiteX1" y="connsiteY1"/>
              </a:cxn>
              <a:cxn ang="0">
                <a:pos x="connsiteX2" y="connsiteY2"/>
              </a:cxn>
              <a:cxn ang="0">
                <a:pos x="connsiteX3" y="connsiteY3"/>
              </a:cxn>
            </a:cxnLst>
            <a:rect l="l" t="t" r="r" b="b"/>
            <a:pathLst>
              <a:path w="7748337" h="3593431">
                <a:moveTo>
                  <a:pt x="7748337" y="0"/>
                </a:moveTo>
                <a:lnTo>
                  <a:pt x="7748337" y="3593431"/>
                </a:lnTo>
                <a:lnTo>
                  <a:pt x="0" y="3593431"/>
                </a:lnTo>
                <a:lnTo>
                  <a:pt x="7748337" y="0"/>
                </a:lnTo>
                <a:close/>
              </a:path>
            </a:pathLst>
          </a:custGeom>
          <a:gradFill>
            <a:gsLst>
              <a:gs pos="0">
                <a:srgbClr val="FBD369"/>
              </a:gs>
              <a:gs pos="100000">
                <a:srgbClr val="EEB5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37543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_Divider - Text">
    <p:bg>
      <p:bgPr>
        <a:solidFill>
          <a:srgbClr val="213138"/>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E0AE5FD-1ED8-1361-A4BD-5E8D83617164}"/>
              </a:ext>
            </a:extLst>
          </p:cNvPr>
          <p:cNvSpPr>
            <a:spLocks noGrp="1"/>
          </p:cNvSpPr>
          <p:nvPr>
            <p:ph type="body" sz="quarter" idx="10"/>
          </p:nvPr>
        </p:nvSpPr>
        <p:spPr>
          <a:xfrm>
            <a:off x="1533427" y="2807490"/>
            <a:ext cx="8087818" cy="2438277"/>
          </a:xfrm>
        </p:spPr>
        <p:txBody>
          <a:bodyPr lIns="0" tIns="0" rIns="0" bIns="0" anchor="t" anchorCtr="0"/>
          <a:lstStyle>
            <a:lvl1pPr marL="0" indent="0" algn="l" rtl="0" eaLnBrk="1" fontAlgn="base" hangingPunct="1">
              <a:spcBef>
                <a:spcPct val="0"/>
              </a:spcBef>
              <a:spcAft>
                <a:spcPct val="0"/>
              </a:spcAft>
              <a:buNone/>
              <a:defRPr lang="en-US" sz="5400" b="1" kern="1200" dirty="0">
                <a:solidFill>
                  <a:srgbClr val="FED579"/>
                </a:solidFill>
                <a:effectLst/>
                <a:latin typeface="Aptos" panose="020B0004020202020204" pitchFamily="34" charset="0"/>
                <a:ea typeface="Segoe UI Black" panose="020B0A02040204020203" pitchFamily="34" charset="0"/>
                <a:cs typeface="Segoe UI Semilight" panose="020B0402040204020203" pitchFamily="34" charset="0"/>
              </a:defRPr>
            </a:lvl1pPr>
            <a:lvl2pPr marL="0" indent="0" algn="l" rtl="0" eaLnBrk="1" fontAlgn="base" hangingPunct="1">
              <a:spcBef>
                <a:spcPct val="0"/>
              </a:spcBef>
              <a:spcAft>
                <a:spcPct val="0"/>
              </a:spcAft>
              <a:defRPr lang="en-US" sz="5400" b="0" kern="1200" baseline="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2pPr>
          </a:lstStyle>
          <a:p>
            <a:pPr lvl="0"/>
            <a:r>
              <a:rPr lang="en-US" dirty="0"/>
              <a:t>Click to edit Master text styles</a:t>
            </a:r>
          </a:p>
        </p:txBody>
      </p:sp>
      <p:pic>
        <p:nvPicPr>
          <p:cNvPr id="2" name="Picture 1" descr="A white and yellow logo&#10;&#10;Description automatically generated">
            <a:extLst>
              <a:ext uri="{FF2B5EF4-FFF2-40B4-BE49-F238E27FC236}">
                <a16:creationId xmlns:a16="http://schemas.microsoft.com/office/drawing/2014/main" id="{9EECDA23-6B6E-F9E0-9983-55ACE2A8A7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5709" y="682123"/>
            <a:ext cx="2779776" cy="577973"/>
          </a:xfrm>
          <a:prstGeom prst="rect">
            <a:avLst/>
          </a:prstGeom>
        </p:spPr>
      </p:pic>
    </p:spTree>
    <p:extLst>
      <p:ext uri="{BB962C8B-B14F-4D97-AF65-F5344CB8AC3E}">
        <p14:creationId xmlns:p14="http://schemas.microsoft.com/office/powerpoint/2010/main" val="339742735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9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a:solidFill>
            <a:schemeClr val="bg1">
              <a:lumMod val="85000"/>
            </a:schemeClr>
          </a:solidFill>
        </p:spPr>
        <p:txBody>
          <a:bodyPr tIns="2468880"/>
          <a:lstStyle>
            <a:lvl1pPr marL="0" indent="0" algn="ctr">
              <a:buNone/>
              <a:defRPr/>
            </a:lvl1pPr>
          </a:lstStyle>
          <a:p>
            <a:r>
              <a:rPr lang="en-US" dirty="0"/>
              <a:t>Click icon to add picture</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55622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80CA8-170E-0942-9BED-356F36FC96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473BC4-772E-A744-AEA7-5A3F39DDE1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5E0D95-BBCA-AC4A-B572-E54424EBEC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A821EE-99FA-A940-83D2-DD4BCDFF18FA}"/>
              </a:ext>
            </a:extLst>
          </p:cNvPr>
          <p:cNvSpPr>
            <a:spLocks noGrp="1"/>
          </p:cNvSpPr>
          <p:nvPr>
            <p:ph type="dt" sz="half" idx="10"/>
          </p:nvPr>
        </p:nvSpPr>
        <p:spPr>
          <a:xfrm>
            <a:off x="838200" y="6356350"/>
            <a:ext cx="2743200" cy="365125"/>
          </a:xfrm>
          <a:prstGeom prst="rect">
            <a:avLst/>
          </a:prstGeom>
        </p:spPr>
        <p:txBody>
          <a:bodyPr/>
          <a:lstStyle/>
          <a:p>
            <a:fld id="{A9A0F039-9F8C-6440-ADB2-39D450650DB2}" type="datetimeFigureOut">
              <a:rPr lang="en-US" smtClean="0"/>
              <a:t>5/14/2025</a:t>
            </a:fld>
            <a:endParaRPr lang="en-US" dirty="0"/>
          </a:p>
        </p:txBody>
      </p:sp>
      <p:sp>
        <p:nvSpPr>
          <p:cNvPr id="6" name="Footer Placeholder 5">
            <a:extLst>
              <a:ext uri="{FF2B5EF4-FFF2-40B4-BE49-F238E27FC236}">
                <a16:creationId xmlns:a16="http://schemas.microsoft.com/office/drawing/2014/main" id="{C48328AD-2EB9-0745-8170-B2A5BB8C83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9E54E5-8171-3E47-B0CB-5F2080564749}"/>
              </a:ext>
            </a:extLst>
          </p:cNvPr>
          <p:cNvSpPr>
            <a:spLocks noGrp="1"/>
          </p:cNvSpPr>
          <p:nvPr>
            <p:ph type="sldNum" sz="quarter" idx="12"/>
          </p:nvPr>
        </p:nvSpPr>
        <p:spPr>
          <a:xfrm>
            <a:off x="8610600" y="6356350"/>
            <a:ext cx="2743200" cy="365125"/>
          </a:xfrm>
          <a:prstGeom prst="rect">
            <a:avLst/>
          </a:prstGeom>
        </p:spPr>
        <p:txBody>
          <a:bodyPr/>
          <a:lstStyle/>
          <a:p>
            <a:fld id="{794C7B1F-0E2B-6A49-BA8C-8E62AFB50D36}" type="slidenum">
              <a:rPr lang="en-US" smtClean="0"/>
              <a:t>‹#›</a:t>
            </a:fld>
            <a:endParaRPr lang="en-US" dirty="0"/>
          </a:p>
        </p:txBody>
      </p:sp>
    </p:spTree>
    <p:extLst>
      <p:ext uri="{BB962C8B-B14F-4D97-AF65-F5344CB8AC3E}">
        <p14:creationId xmlns:p14="http://schemas.microsoft.com/office/powerpoint/2010/main" val="2392415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1"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EE4F193D-34EB-4F3D-8989-25F53765DDD2}"/>
              </a:ext>
            </a:extLst>
          </p:cNvPr>
          <p:cNvSpPr txBox="1">
            <a:spLocks/>
          </p:cNvSpPr>
          <p:nvPr userDrawn="1"/>
        </p:nvSpPr>
        <p:spPr>
          <a:xfrm>
            <a:off x="9830772" y="6448427"/>
            <a:ext cx="1143299" cy="18097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6C87F6-986D-49E6-AF40-1B3A1EE8064D}" type="slidenum">
              <a:rPr lang="en-US" sz="1000" smtClean="0"/>
              <a:pPr/>
              <a:t>‹#›</a:t>
            </a:fld>
            <a:endParaRPr lang="en-US" sz="1000" dirty="0"/>
          </a:p>
        </p:txBody>
      </p:sp>
      <p:sp>
        <p:nvSpPr>
          <p:cNvPr id="3" name="Footer Placeholder 4">
            <a:extLst>
              <a:ext uri="{FF2B5EF4-FFF2-40B4-BE49-F238E27FC236}">
                <a16:creationId xmlns:a16="http://schemas.microsoft.com/office/drawing/2014/main" id="{C1310CE8-C536-3104-68F8-378DB70D1EA0}"/>
              </a:ext>
            </a:extLst>
          </p:cNvPr>
          <p:cNvSpPr>
            <a:spLocks noGrp="1"/>
          </p:cNvSpPr>
          <p:nvPr>
            <p:ph type="ftr" sz="quarter" idx="3"/>
          </p:nvPr>
        </p:nvSpPr>
        <p:spPr>
          <a:xfrm>
            <a:off x="1209151" y="6448427"/>
            <a:ext cx="6639905" cy="180974"/>
          </a:xfrm>
          <a:prstGeom prst="rect">
            <a:avLst/>
          </a:prstGeom>
        </p:spPr>
        <p:txBody>
          <a:bodyPr vert="horz" lIns="91440" tIns="45720" rIns="91440" bIns="45720" rtlCol="0" anchor="ctr"/>
          <a:lstStyle>
            <a:lvl1pPr algn="l">
              <a:defRPr sz="1000" cap="all" baseline="0">
                <a:solidFill>
                  <a:schemeClr val="tx1"/>
                </a:solidFill>
              </a:defRPr>
            </a:lvl1pPr>
          </a:lstStyle>
          <a:p>
            <a:r>
              <a:rPr lang="en-US" dirty="0"/>
              <a:t>© 2025 The Institute for Association and Nonprofit Research. All rights reserved.</a:t>
            </a:r>
            <a:endParaRPr dirty="0"/>
          </a:p>
        </p:txBody>
      </p:sp>
      <p:sp>
        <p:nvSpPr>
          <p:cNvPr id="4" name="Date Placeholder 3">
            <a:extLst>
              <a:ext uri="{FF2B5EF4-FFF2-40B4-BE49-F238E27FC236}">
                <a16:creationId xmlns:a16="http://schemas.microsoft.com/office/drawing/2014/main" id="{91618288-4F70-3F19-1D28-50D96EB4B70F}"/>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17723599-7C85-F168-8657-8B53B9890A1C}"/>
              </a:ext>
            </a:extLst>
          </p:cNvPr>
          <p:cNvSpPr>
            <a:spLocks noGrp="1"/>
          </p:cNvSpPr>
          <p:nvPr>
            <p:ph type="sldNum" sz="quarter" idx="11"/>
          </p:nvPr>
        </p:nvSpPr>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152724648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48729" t="-1" r="-46172" b="-2858"/>
          <a:stretch/>
        </p:blipFill>
        <p:spPr>
          <a:xfrm rot="10800000" flipH="1">
            <a:off x="-1" y="-76364"/>
            <a:ext cx="5164997" cy="5451942"/>
          </a:xfrm>
          <a:prstGeom prst="rect">
            <a:avLst/>
          </a:prstGeom>
        </p:spPr>
      </p:pic>
      <p:sp>
        <p:nvSpPr>
          <p:cNvPr id="11" name="Rectangle 10"/>
          <p:cNvSpPr/>
          <p:nvPr userDrawn="1"/>
        </p:nvSpPr>
        <p:spPr>
          <a:xfrm>
            <a:off x="-274319" y="436517"/>
            <a:ext cx="9794240" cy="109721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l"/>
            <a:endParaRPr lang="en-US" dirty="0"/>
          </a:p>
        </p:txBody>
      </p:sp>
      <p:pic>
        <p:nvPicPr>
          <p:cNvPr id="10" name="Picture 9"/>
          <p:cNvPicPr>
            <a:picLocks noChangeAspect="1"/>
          </p:cNvPicPr>
          <p:nvPr userDrawn="1"/>
        </p:nvPicPr>
        <p:blipFill rotWithShape="1">
          <a:blip r:embed="rId2"/>
          <a:srcRect l="48729" t="-2" r="-46172" b="32720"/>
          <a:stretch/>
        </p:blipFill>
        <p:spPr>
          <a:xfrm flipH="1">
            <a:off x="7100002" y="3302386"/>
            <a:ext cx="5164997" cy="3566160"/>
          </a:xfrm>
          <a:prstGeom prst="rect">
            <a:avLst/>
          </a:prstGeom>
        </p:spPr>
      </p:pic>
      <p:sp>
        <p:nvSpPr>
          <p:cNvPr id="8" name="Rectangle 7"/>
          <p:cNvSpPr/>
          <p:nvPr userDrawn="1"/>
        </p:nvSpPr>
        <p:spPr>
          <a:xfrm>
            <a:off x="1046480" y="2092960"/>
            <a:ext cx="9005196" cy="476504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noFill/>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F13255C3-EC6F-3E44-8738-BCB40BBB5A07}" type="slidenum">
              <a:rPr lang="en-US" smtClean="0"/>
              <a:t>‹#›</a:t>
            </a:fld>
            <a:endParaRPr lang="en-US"/>
          </a:p>
        </p:txBody>
      </p:sp>
      <p:sp>
        <p:nvSpPr>
          <p:cNvPr id="6" name="L-Shape 5"/>
          <p:cNvSpPr/>
          <p:nvPr userDrawn="1"/>
        </p:nvSpPr>
        <p:spPr>
          <a:xfrm rot="10800000">
            <a:off x="9344508" y="210771"/>
            <a:ext cx="481012" cy="481012"/>
          </a:xfrm>
          <a:prstGeom prst="corner">
            <a:avLst>
              <a:gd name="adj1" fmla="val 15545"/>
              <a:gd name="adj2" fmla="val 1474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Shape 6"/>
          <p:cNvSpPr/>
          <p:nvPr userDrawn="1"/>
        </p:nvSpPr>
        <p:spPr>
          <a:xfrm rot="16200000" flipV="1">
            <a:off x="722502" y="1332763"/>
            <a:ext cx="481012" cy="481012"/>
          </a:xfrm>
          <a:prstGeom prst="corner">
            <a:avLst>
              <a:gd name="adj1" fmla="val 15545"/>
              <a:gd name="adj2" fmla="val 1474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945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Generic Slide - 1">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84C251EA-66DE-BD53-C92A-122AA595BF0D}"/>
              </a:ext>
            </a:extLst>
          </p:cNvPr>
          <p:cNvSpPr>
            <a:spLocks noGrp="1"/>
          </p:cNvSpPr>
          <p:nvPr>
            <p:ph type="title" hasCustomPrompt="1"/>
          </p:nvPr>
        </p:nvSpPr>
        <p:spPr>
          <a:xfrm>
            <a:off x="837340" y="203661"/>
            <a:ext cx="10515600" cy="1325563"/>
          </a:xfrm>
        </p:spPr>
        <p:txBody>
          <a:bodyPr>
            <a:normAutofit/>
          </a:bodyPr>
          <a:lstStyle>
            <a:lvl1pPr marL="0" algn="ctr" defTabSz="914400" rtl="0" eaLnBrk="1" latinLnBrk="0" hangingPunct="1">
              <a:lnSpc>
                <a:spcPct val="90000"/>
              </a:lnSpc>
              <a:spcBef>
                <a:spcPct val="0"/>
              </a:spcBef>
              <a:buNone/>
              <a:defRPr lang="en-US" sz="4000" b="1" i="0" kern="1200" spc="300" dirty="0">
                <a:solidFill>
                  <a:srgbClr val="174147"/>
                </a:solidFill>
                <a:latin typeface="Montserrat" pitchFamily="2" charset="77"/>
                <a:ea typeface="+mj-ea"/>
                <a:cs typeface="+mj-cs"/>
              </a:defRPr>
            </a:lvl1pPr>
          </a:lstStyle>
          <a:p>
            <a:r>
              <a:rPr lang="en-US" dirty="0"/>
              <a:t>TITLE PLACEHOLDER</a:t>
            </a:r>
          </a:p>
        </p:txBody>
      </p:sp>
      <p:sp>
        <p:nvSpPr>
          <p:cNvPr id="8" name="Content Placeholder 4">
            <a:extLst>
              <a:ext uri="{FF2B5EF4-FFF2-40B4-BE49-F238E27FC236}">
                <a16:creationId xmlns:a16="http://schemas.microsoft.com/office/drawing/2014/main" id="{15BBB839-1974-033D-1777-D243A3375FC8}"/>
              </a:ext>
            </a:extLst>
          </p:cNvPr>
          <p:cNvSpPr>
            <a:spLocks noGrp="1"/>
          </p:cNvSpPr>
          <p:nvPr>
            <p:ph sz="quarter" idx="10"/>
          </p:nvPr>
        </p:nvSpPr>
        <p:spPr>
          <a:xfrm>
            <a:off x="836613" y="1694863"/>
            <a:ext cx="10515600" cy="4348750"/>
          </a:xfrm>
        </p:spPr>
        <p:txBody>
          <a:bodyPr/>
          <a:lstStyle>
            <a:lvl1pPr>
              <a:defRPr>
                <a:solidFill>
                  <a:srgbClr val="174147"/>
                </a:solidFill>
                <a:latin typeface="Montserrat" pitchFamily="2" charset="77"/>
              </a:defRPr>
            </a:lvl1pPr>
            <a:lvl2pPr>
              <a:defRPr>
                <a:solidFill>
                  <a:srgbClr val="174147"/>
                </a:solidFill>
                <a:latin typeface="Montserrat" pitchFamily="2" charset="77"/>
              </a:defRPr>
            </a:lvl2pPr>
            <a:lvl3pPr>
              <a:defRPr>
                <a:solidFill>
                  <a:srgbClr val="174147"/>
                </a:solidFill>
                <a:latin typeface="Montserrat" pitchFamily="2" charset="77"/>
              </a:defRPr>
            </a:lvl3pPr>
            <a:lvl4pPr>
              <a:defRPr>
                <a:solidFill>
                  <a:srgbClr val="174147"/>
                </a:solidFill>
                <a:latin typeface="Montserrat" pitchFamily="2" charset="77"/>
              </a:defRPr>
            </a:lvl4pPr>
            <a:lvl5pPr>
              <a:defRPr>
                <a:solidFill>
                  <a:srgbClr val="174147"/>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6F8CD78D-3193-AB1B-688D-EC2C912F9DA0}"/>
              </a:ext>
            </a:extLst>
          </p:cNvPr>
          <p:cNvSpPr>
            <a:spLocks noGrp="1"/>
          </p:cNvSpPr>
          <p:nvPr>
            <p:ph type="sldNum" sz="quarter" idx="4"/>
          </p:nvPr>
        </p:nvSpPr>
        <p:spPr>
          <a:xfrm>
            <a:off x="9326217" y="6349612"/>
            <a:ext cx="2743200" cy="365125"/>
          </a:xfrm>
          <a:prstGeom prst="rect">
            <a:avLst/>
          </a:prstGeom>
        </p:spPr>
        <p:txBody>
          <a:bodyPr vert="horz" lIns="91440" tIns="45720" rIns="91440" bIns="45720" rtlCol="0" anchor="ctr"/>
          <a:lstStyle>
            <a:lvl1pPr algn="r">
              <a:defRPr sz="1200" b="0" i="0">
                <a:solidFill>
                  <a:srgbClr val="174147"/>
                </a:solidFill>
                <a:latin typeface="Montserrat" pitchFamily="2" charset="77"/>
              </a:defRPr>
            </a:lvl1pPr>
          </a:lstStyle>
          <a:p>
            <a:fld id="{585BEA4E-5ACC-7848-A549-32F4E2EC54E7}" type="slidenum">
              <a:rPr lang="en-US" smtClean="0"/>
              <a:pPr/>
              <a:t>‹#›</a:t>
            </a:fld>
            <a:endParaRPr lang="en-US" dirty="0"/>
          </a:p>
        </p:txBody>
      </p:sp>
      <p:pic>
        <p:nvPicPr>
          <p:cNvPr id="11" name="Picture 10">
            <a:extLst>
              <a:ext uri="{FF2B5EF4-FFF2-40B4-BE49-F238E27FC236}">
                <a16:creationId xmlns:a16="http://schemas.microsoft.com/office/drawing/2014/main" id="{31B04B81-8777-2D3E-4AEE-31B0A4F010CE}"/>
              </a:ext>
            </a:extLst>
          </p:cNvPr>
          <p:cNvPicPr>
            <a:picLocks noChangeAspect="1"/>
          </p:cNvPicPr>
          <p:nvPr userDrawn="1"/>
        </p:nvPicPr>
        <p:blipFill>
          <a:blip r:embed="rId2"/>
          <a:stretch>
            <a:fillRect/>
          </a:stretch>
        </p:blipFill>
        <p:spPr>
          <a:xfrm>
            <a:off x="324102" y="6289213"/>
            <a:ext cx="2702944" cy="365125"/>
          </a:xfrm>
          <a:prstGeom prst="rect">
            <a:avLst/>
          </a:prstGeom>
        </p:spPr>
      </p:pic>
    </p:spTree>
    <p:extLst>
      <p:ext uri="{BB962C8B-B14F-4D97-AF65-F5344CB8AC3E}">
        <p14:creationId xmlns:p14="http://schemas.microsoft.com/office/powerpoint/2010/main" val="2208934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Text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369277"/>
            <a:ext cx="10058400" cy="1048362"/>
          </a:xfrm>
        </p:spPr>
        <p:txBody>
          <a:bodyPr/>
          <a:lstStyle>
            <a:lvl1pPr marL="0" indent="0">
              <a:defRPr lang="en-US" sz="4400" b="1" kern="1200" dirty="0">
                <a:solidFill>
                  <a:srgbClr val="006495"/>
                </a:solidFill>
                <a:latin typeface="Aptos" panose="020B0004020202020204" pitchFamily="34" charset="0"/>
                <a:ea typeface="+mj-ea"/>
                <a:cs typeface="Segoe UI Semibold" panose="020B0702040204020203" pitchFamily="34" charset="0"/>
              </a:defRPr>
            </a:lvl1pPr>
          </a:lstStyle>
          <a:p>
            <a:r>
              <a:rPr lang="en-US" dirty="0"/>
              <a:t>Click to edit Master title style</a:t>
            </a:r>
          </a:p>
        </p:txBody>
      </p:sp>
      <p:sp>
        <p:nvSpPr>
          <p:cNvPr id="4" name="Content Placeholder 3"/>
          <p:cNvSpPr>
            <a:spLocks noGrp="1"/>
          </p:cNvSpPr>
          <p:nvPr>
            <p:ph sz="quarter" idx="10"/>
          </p:nvPr>
        </p:nvSpPr>
        <p:spPr>
          <a:xfrm>
            <a:off x="609731" y="1600155"/>
            <a:ext cx="5486269" cy="4572000"/>
          </a:xfrm>
        </p:spPr>
        <p:txBody>
          <a:bodyPr/>
          <a:lstStyle>
            <a:lvl1pPr marL="173038" indent="-173038">
              <a:buClr>
                <a:srgbClr val="F7C75E"/>
              </a:buClr>
              <a:defRPr lang="en-US" sz="2000" kern="1200" dirty="0">
                <a:solidFill>
                  <a:srgbClr val="213138"/>
                </a:solidFill>
                <a:latin typeface="Aptos" panose="020B0004020202020204" pitchFamily="34" charset="0"/>
                <a:ea typeface="Aptos" panose="020B0004020202020204" pitchFamily="34" charset="0"/>
                <a:cs typeface="Segoe UI" panose="020B0502040204020203" pitchFamily="34" charset="0"/>
              </a:defRPr>
            </a:lvl1pPr>
            <a:lvl2pPr marL="396875" indent="-223838">
              <a:buClr>
                <a:schemeClr val="bg1">
                  <a:lumMod val="65000"/>
                </a:schemeClr>
              </a:buClr>
              <a:defRPr lang="en-US" sz="1800" kern="1200" dirty="0">
                <a:solidFill>
                  <a:srgbClr val="213138"/>
                </a:solidFill>
                <a:latin typeface="Aptos" panose="020B0004020202020204" pitchFamily="34" charset="0"/>
                <a:ea typeface="Aptos" panose="020B0004020202020204" pitchFamily="34" charset="0"/>
                <a:cs typeface="Segoe UI" panose="020B0502040204020203" pitchFamily="34" charset="0"/>
              </a:defRPr>
            </a:lvl2pPr>
            <a:lvl3pPr marL="577850" indent="-180975">
              <a:buClr>
                <a:srgbClr val="F7C75E"/>
              </a:buClr>
              <a:defRPr lang="en-US" sz="1600" kern="1200" dirty="0">
                <a:solidFill>
                  <a:srgbClr val="213138"/>
                </a:solidFill>
                <a:latin typeface="Aptos" panose="020B0004020202020204" pitchFamily="34" charset="0"/>
                <a:ea typeface="Aptos" panose="020B0004020202020204" pitchFamily="34" charset="0"/>
                <a:cs typeface="Segoe UI" panose="020B0502040204020203"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3" name="Picture Placeholder 5">
            <a:extLst>
              <a:ext uri="{FF2B5EF4-FFF2-40B4-BE49-F238E27FC236}">
                <a16:creationId xmlns:a16="http://schemas.microsoft.com/office/drawing/2014/main" id="{33504A50-C07E-C2E8-CC85-263F19CD5A74}"/>
              </a:ext>
            </a:extLst>
          </p:cNvPr>
          <p:cNvSpPr>
            <a:spLocks noGrp="1"/>
          </p:cNvSpPr>
          <p:nvPr>
            <p:ph type="pic" sz="quarter" idx="11"/>
          </p:nvPr>
        </p:nvSpPr>
        <p:spPr>
          <a:xfrm>
            <a:off x="6364826" y="1604963"/>
            <a:ext cx="5560474" cy="4572000"/>
          </a:xfrm>
          <a:prstGeom prst="snip1Rect">
            <a:avLst>
              <a:gd name="adj" fmla="val 20172"/>
            </a:avLst>
          </a:prstGeom>
          <a:solidFill>
            <a:schemeClr val="bg1">
              <a:lumMod val="85000"/>
            </a:schemeClr>
          </a:solidFill>
        </p:spPr>
        <p:txBody>
          <a:bodyPr tIns="1371600"/>
          <a:lstStyle>
            <a:lvl1pPr marL="0" indent="0" algn="ctr">
              <a:buNone/>
              <a:defRPr/>
            </a:lvl1pPr>
          </a:lstStyle>
          <a:p>
            <a:r>
              <a:rPr lang="en-US" dirty="0"/>
              <a:t>Click icon to add picture</a:t>
            </a:r>
          </a:p>
        </p:txBody>
      </p:sp>
      <p:sp>
        <p:nvSpPr>
          <p:cNvPr id="6" name="Freeform: Shape 5">
            <a:extLst>
              <a:ext uri="{FF2B5EF4-FFF2-40B4-BE49-F238E27FC236}">
                <a16:creationId xmlns:a16="http://schemas.microsoft.com/office/drawing/2014/main" id="{7F75649F-1391-02D8-AC56-CD11ACC3DE12}"/>
              </a:ext>
            </a:extLst>
          </p:cNvPr>
          <p:cNvSpPr/>
          <p:nvPr userDrawn="1"/>
        </p:nvSpPr>
        <p:spPr>
          <a:xfrm rot="10800000" flipH="1">
            <a:off x="10934016" y="0"/>
            <a:ext cx="1257984" cy="1133856"/>
          </a:xfrm>
          <a:custGeom>
            <a:avLst/>
            <a:gdLst>
              <a:gd name="connsiteX0" fmla="*/ 7748337 w 7748337"/>
              <a:gd name="connsiteY0" fmla="*/ 0 h 3593431"/>
              <a:gd name="connsiteX1" fmla="*/ 7748337 w 7748337"/>
              <a:gd name="connsiteY1" fmla="*/ 3593431 h 3593431"/>
              <a:gd name="connsiteX2" fmla="*/ 0 w 7748337"/>
              <a:gd name="connsiteY2" fmla="*/ 3593431 h 3593431"/>
              <a:gd name="connsiteX3" fmla="*/ 7748337 w 7748337"/>
              <a:gd name="connsiteY3" fmla="*/ 0 h 3593431"/>
            </a:gdLst>
            <a:ahLst/>
            <a:cxnLst>
              <a:cxn ang="0">
                <a:pos x="connsiteX0" y="connsiteY0"/>
              </a:cxn>
              <a:cxn ang="0">
                <a:pos x="connsiteX1" y="connsiteY1"/>
              </a:cxn>
              <a:cxn ang="0">
                <a:pos x="connsiteX2" y="connsiteY2"/>
              </a:cxn>
              <a:cxn ang="0">
                <a:pos x="connsiteX3" y="connsiteY3"/>
              </a:cxn>
            </a:cxnLst>
            <a:rect l="l" t="t" r="r" b="b"/>
            <a:pathLst>
              <a:path w="7748337" h="3593431">
                <a:moveTo>
                  <a:pt x="7748337" y="0"/>
                </a:moveTo>
                <a:lnTo>
                  <a:pt x="7748337" y="3593431"/>
                </a:lnTo>
                <a:lnTo>
                  <a:pt x="0" y="3593431"/>
                </a:lnTo>
                <a:lnTo>
                  <a:pt x="7748337" y="0"/>
                </a:lnTo>
                <a:close/>
              </a:path>
            </a:pathLst>
          </a:custGeom>
          <a:gradFill>
            <a:gsLst>
              <a:gs pos="0">
                <a:srgbClr val="FBD369"/>
              </a:gs>
              <a:gs pos="100000">
                <a:srgbClr val="EEB5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F2B639F5-AFAA-6446-733C-B7F739EC67EF}"/>
              </a:ext>
            </a:extLst>
          </p:cNvPr>
          <p:cNvSpPr/>
          <p:nvPr userDrawn="1"/>
        </p:nvSpPr>
        <p:spPr>
          <a:xfrm flipH="1">
            <a:off x="0" y="6208294"/>
            <a:ext cx="663276" cy="665747"/>
          </a:xfrm>
          <a:custGeom>
            <a:avLst/>
            <a:gdLst>
              <a:gd name="connsiteX0" fmla="*/ 7748337 w 7748337"/>
              <a:gd name="connsiteY0" fmla="*/ 0 h 3593431"/>
              <a:gd name="connsiteX1" fmla="*/ 7748337 w 7748337"/>
              <a:gd name="connsiteY1" fmla="*/ 3593431 h 3593431"/>
              <a:gd name="connsiteX2" fmla="*/ 0 w 7748337"/>
              <a:gd name="connsiteY2" fmla="*/ 3593431 h 3593431"/>
              <a:gd name="connsiteX3" fmla="*/ 7748337 w 7748337"/>
              <a:gd name="connsiteY3" fmla="*/ 0 h 3593431"/>
            </a:gdLst>
            <a:ahLst/>
            <a:cxnLst>
              <a:cxn ang="0">
                <a:pos x="connsiteX0" y="connsiteY0"/>
              </a:cxn>
              <a:cxn ang="0">
                <a:pos x="connsiteX1" y="connsiteY1"/>
              </a:cxn>
              <a:cxn ang="0">
                <a:pos x="connsiteX2" y="connsiteY2"/>
              </a:cxn>
              <a:cxn ang="0">
                <a:pos x="connsiteX3" y="connsiteY3"/>
              </a:cxn>
            </a:cxnLst>
            <a:rect l="l" t="t" r="r" b="b"/>
            <a:pathLst>
              <a:path w="7748337" h="3593431">
                <a:moveTo>
                  <a:pt x="7748337" y="0"/>
                </a:moveTo>
                <a:lnTo>
                  <a:pt x="7748337" y="3593431"/>
                </a:lnTo>
                <a:lnTo>
                  <a:pt x="0" y="3593431"/>
                </a:lnTo>
                <a:lnTo>
                  <a:pt x="7748337" y="0"/>
                </a:lnTo>
                <a:close/>
              </a:path>
            </a:pathLst>
          </a:custGeom>
          <a:gradFill>
            <a:gsLst>
              <a:gs pos="0">
                <a:srgbClr val="FBD369"/>
              </a:gs>
              <a:gs pos="100000">
                <a:srgbClr val="EEB5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line in the air&#10;&#10;Description automatically generated">
            <a:extLst>
              <a:ext uri="{FF2B5EF4-FFF2-40B4-BE49-F238E27FC236}">
                <a16:creationId xmlns:a16="http://schemas.microsoft.com/office/drawing/2014/main" id="{DE56E5E3-E1DD-476A-7AA7-00585478C7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946" y="6302941"/>
            <a:ext cx="1184855" cy="246356"/>
          </a:xfrm>
          <a:prstGeom prst="rect">
            <a:avLst/>
          </a:prstGeom>
        </p:spPr>
      </p:pic>
    </p:spTree>
    <p:extLst>
      <p:ext uri="{BB962C8B-B14F-4D97-AF65-F5344CB8AC3E}">
        <p14:creationId xmlns:p14="http://schemas.microsoft.com/office/powerpoint/2010/main" val="908724987"/>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51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Text and Sideba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369277"/>
            <a:ext cx="8225789" cy="1048362"/>
          </a:xfrm>
        </p:spPr>
        <p:txBody>
          <a:bodyPr/>
          <a:lstStyle>
            <a:lvl1pPr marL="0" indent="0">
              <a:defRPr lang="en-US" sz="4400" b="1" kern="1200" dirty="0">
                <a:solidFill>
                  <a:srgbClr val="006495"/>
                </a:solidFill>
                <a:latin typeface="Aptos" panose="020B0004020202020204" pitchFamily="34" charset="0"/>
                <a:ea typeface="+mj-ea"/>
                <a:cs typeface="Segoe UI Semibold" panose="020B0702040204020203" pitchFamily="34" charset="0"/>
              </a:defRPr>
            </a:lvl1pPr>
          </a:lstStyle>
          <a:p>
            <a:r>
              <a:rPr lang="en-US" dirty="0"/>
              <a:t>Click to edit Master title style</a:t>
            </a:r>
          </a:p>
        </p:txBody>
      </p:sp>
      <p:sp>
        <p:nvSpPr>
          <p:cNvPr id="4" name="Content Placeholder 3"/>
          <p:cNvSpPr>
            <a:spLocks noGrp="1"/>
          </p:cNvSpPr>
          <p:nvPr>
            <p:ph sz="quarter" idx="10"/>
          </p:nvPr>
        </p:nvSpPr>
        <p:spPr>
          <a:xfrm>
            <a:off x="609731" y="1600155"/>
            <a:ext cx="7308784" cy="4572000"/>
          </a:xfrm>
        </p:spPr>
        <p:txBody>
          <a:bodyPr/>
          <a:lstStyle>
            <a:lvl1pPr marL="173038" indent="-173038">
              <a:buClr>
                <a:srgbClr val="F7C75E"/>
              </a:buClr>
              <a:defRPr lang="en-US" sz="2000" kern="1200" dirty="0">
                <a:solidFill>
                  <a:srgbClr val="213138"/>
                </a:solidFill>
                <a:latin typeface="Aptos" panose="020B0004020202020204" pitchFamily="34" charset="0"/>
                <a:ea typeface="Aptos" panose="020B0004020202020204" pitchFamily="34" charset="0"/>
                <a:cs typeface="Segoe UI" panose="020B0502040204020203" pitchFamily="34" charset="0"/>
              </a:defRPr>
            </a:lvl1pPr>
            <a:lvl2pPr marL="396875" indent="-223838">
              <a:buClr>
                <a:schemeClr val="bg1">
                  <a:lumMod val="65000"/>
                </a:schemeClr>
              </a:buClr>
              <a:defRPr lang="en-US" sz="1800" kern="1200" dirty="0">
                <a:solidFill>
                  <a:srgbClr val="213138"/>
                </a:solidFill>
                <a:latin typeface="Aptos" panose="020B0004020202020204" pitchFamily="34" charset="0"/>
                <a:ea typeface="Aptos" panose="020B0004020202020204" pitchFamily="34" charset="0"/>
                <a:cs typeface="Segoe UI" panose="020B0502040204020203" pitchFamily="34" charset="0"/>
              </a:defRPr>
            </a:lvl2pPr>
            <a:lvl3pPr marL="577850" indent="-180975">
              <a:buClr>
                <a:srgbClr val="F7C75E"/>
              </a:buClr>
              <a:defRPr lang="en-US" sz="1600" kern="1200" dirty="0">
                <a:solidFill>
                  <a:srgbClr val="213138"/>
                </a:solidFill>
                <a:latin typeface="Aptos" panose="020B0004020202020204" pitchFamily="34" charset="0"/>
                <a:ea typeface="Aptos" panose="020B0004020202020204" pitchFamily="34" charset="0"/>
                <a:cs typeface="Segoe UI" panose="020B0502040204020203"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8" name="Freeform: Shape 7">
            <a:extLst>
              <a:ext uri="{FF2B5EF4-FFF2-40B4-BE49-F238E27FC236}">
                <a16:creationId xmlns:a16="http://schemas.microsoft.com/office/drawing/2014/main" id="{F2B639F5-AFAA-6446-733C-B7F739EC67EF}"/>
              </a:ext>
            </a:extLst>
          </p:cNvPr>
          <p:cNvSpPr/>
          <p:nvPr userDrawn="1"/>
        </p:nvSpPr>
        <p:spPr>
          <a:xfrm flipH="1">
            <a:off x="0" y="6208294"/>
            <a:ext cx="663276" cy="665747"/>
          </a:xfrm>
          <a:custGeom>
            <a:avLst/>
            <a:gdLst>
              <a:gd name="connsiteX0" fmla="*/ 7748337 w 7748337"/>
              <a:gd name="connsiteY0" fmla="*/ 0 h 3593431"/>
              <a:gd name="connsiteX1" fmla="*/ 7748337 w 7748337"/>
              <a:gd name="connsiteY1" fmla="*/ 3593431 h 3593431"/>
              <a:gd name="connsiteX2" fmla="*/ 0 w 7748337"/>
              <a:gd name="connsiteY2" fmla="*/ 3593431 h 3593431"/>
              <a:gd name="connsiteX3" fmla="*/ 7748337 w 7748337"/>
              <a:gd name="connsiteY3" fmla="*/ 0 h 3593431"/>
            </a:gdLst>
            <a:ahLst/>
            <a:cxnLst>
              <a:cxn ang="0">
                <a:pos x="connsiteX0" y="connsiteY0"/>
              </a:cxn>
              <a:cxn ang="0">
                <a:pos x="connsiteX1" y="connsiteY1"/>
              </a:cxn>
              <a:cxn ang="0">
                <a:pos x="connsiteX2" y="connsiteY2"/>
              </a:cxn>
              <a:cxn ang="0">
                <a:pos x="connsiteX3" y="connsiteY3"/>
              </a:cxn>
            </a:cxnLst>
            <a:rect l="l" t="t" r="r" b="b"/>
            <a:pathLst>
              <a:path w="7748337" h="3593431">
                <a:moveTo>
                  <a:pt x="7748337" y="0"/>
                </a:moveTo>
                <a:lnTo>
                  <a:pt x="7748337" y="3593431"/>
                </a:lnTo>
                <a:lnTo>
                  <a:pt x="0" y="3593431"/>
                </a:lnTo>
                <a:lnTo>
                  <a:pt x="7748337" y="0"/>
                </a:lnTo>
                <a:close/>
              </a:path>
            </a:pathLst>
          </a:custGeom>
          <a:gradFill>
            <a:gsLst>
              <a:gs pos="0">
                <a:srgbClr val="FBD369"/>
              </a:gs>
              <a:gs pos="100000">
                <a:srgbClr val="EEB5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line in the air&#10;&#10;Description automatically generated">
            <a:extLst>
              <a:ext uri="{FF2B5EF4-FFF2-40B4-BE49-F238E27FC236}">
                <a16:creationId xmlns:a16="http://schemas.microsoft.com/office/drawing/2014/main" id="{62CB90E8-AFDE-9608-E8C8-68995F02A0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946" y="6302941"/>
            <a:ext cx="1184855" cy="246356"/>
          </a:xfrm>
          <a:prstGeom prst="rect">
            <a:avLst/>
          </a:prstGeom>
        </p:spPr>
      </p:pic>
      <p:sp>
        <p:nvSpPr>
          <p:cNvPr id="9" name="Rectangle: Single Corner Snipped 8">
            <a:extLst>
              <a:ext uri="{FF2B5EF4-FFF2-40B4-BE49-F238E27FC236}">
                <a16:creationId xmlns:a16="http://schemas.microsoft.com/office/drawing/2014/main" id="{A6CA009B-3AA7-1335-D422-08AE1EF5C2EE}"/>
              </a:ext>
            </a:extLst>
          </p:cNvPr>
          <p:cNvSpPr/>
          <p:nvPr userDrawn="1"/>
        </p:nvSpPr>
        <p:spPr>
          <a:xfrm flipH="1">
            <a:off x="8835390" y="-1"/>
            <a:ext cx="3356610" cy="6858001"/>
          </a:xfrm>
          <a:prstGeom prst="snip1Rect">
            <a:avLst>
              <a:gd name="adj" fmla="val 31395"/>
            </a:avLst>
          </a:prstGeom>
          <a:gradFill>
            <a:gsLst>
              <a:gs pos="0">
                <a:srgbClr val="FBD369"/>
              </a:gs>
              <a:gs pos="100000">
                <a:srgbClr val="EEB5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DD02E96D-A9BD-7CFE-D58C-F87629A724F1}"/>
              </a:ext>
            </a:extLst>
          </p:cNvPr>
          <p:cNvSpPr txBox="1">
            <a:spLocks/>
          </p:cNvSpPr>
          <p:nvPr userDrawn="1"/>
        </p:nvSpPr>
        <p:spPr bwMode="auto">
          <a:xfrm>
            <a:off x="9270649" y="1465139"/>
            <a:ext cx="2486091" cy="4625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3038" indent="-173038" algn="l" rtl="0" eaLnBrk="1" fontAlgn="base" hangingPunct="1">
              <a:spcBef>
                <a:spcPts val="1200"/>
              </a:spcBef>
              <a:spcAft>
                <a:spcPct val="0"/>
              </a:spcAft>
              <a:buClr>
                <a:srgbClr val="6F9343"/>
              </a:buClr>
              <a:buSzPct val="125000"/>
              <a:buFont typeface="Segoe UI" panose="020B0502040204020203" pitchFamily="34" charset="0"/>
              <a:buChar char="›"/>
              <a:defRPr lang="en-US" sz="2000" kern="1200" dirty="0">
                <a:solidFill>
                  <a:srgbClr val="474748"/>
                </a:solidFill>
                <a:latin typeface="Segoe UI" panose="020B0502040204020203" pitchFamily="34" charset="0"/>
                <a:ea typeface="Segoe UI" panose="020B0502040204020203" pitchFamily="34" charset="0"/>
                <a:cs typeface="Segoe UI" panose="020B0502040204020203" pitchFamily="34" charset="0"/>
              </a:defRPr>
            </a:lvl1pPr>
            <a:lvl2pPr marL="396875" indent="-223838" algn="l" rtl="0" eaLnBrk="1" fontAlgn="base" hangingPunct="1">
              <a:spcBef>
                <a:spcPct val="20000"/>
              </a:spcBef>
              <a:spcAft>
                <a:spcPct val="0"/>
              </a:spcAft>
              <a:buClr>
                <a:srgbClr val="6F9343"/>
              </a:buClr>
              <a:buSzPct val="125000"/>
              <a:buFont typeface="Segoe UI" panose="020B0502040204020203" pitchFamily="34" charset="0"/>
              <a:buChar char="›"/>
              <a:defRPr lang="en-US" sz="1800" kern="1200" dirty="0">
                <a:solidFill>
                  <a:srgbClr val="474748"/>
                </a:solidFill>
                <a:latin typeface="Segoe UI" panose="020B0502040204020203" pitchFamily="34" charset="0"/>
                <a:ea typeface="Segoe UI" panose="020B0502040204020203" pitchFamily="34" charset="0"/>
                <a:cs typeface="Segoe UI" panose="020B0502040204020203" pitchFamily="34" charset="0"/>
              </a:defRPr>
            </a:lvl2pPr>
            <a:lvl3pPr marL="577850" indent="-180975" algn="l" rtl="0" eaLnBrk="1" fontAlgn="base" hangingPunct="1">
              <a:spcBef>
                <a:spcPct val="20000"/>
              </a:spcBef>
              <a:spcAft>
                <a:spcPct val="0"/>
              </a:spcAft>
              <a:buClr>
                <a:srgbClr val="5B5D5D"/>
              </a:buClr>
              <a:buSzPct val="125000"/>
              <a:buFont typeface="Segoe UI" panose="020B0502040204020203" pitchFamily="34" charset="0"/>
              <a:buChar char="›"/>
              <a:defRPr lang="en-US" sz="1600" kern="1200" dirty="0">
                <a:solidFill>
                  <a:srgbClr val="474748"/>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1200"/>
              </a:spcAft>
              <a:buClr>
                <a:srgbClr val="9BBB59"/>
              </a:buClr>
              <a:buSzTx/>
              <a:buFont typeface="Segoe UI" panose="020B0502040204020203" pitchFamily="34" charset="0"/>
              <a:buNone/>
              <a:tabLst/>
              <a:defRPr/>
            </a:pPr>
            <a:endParaRPr kumimoji="0" lang="en-US" sz="2800" b="0" i="0" u="none" strike="noStrike" kern="1200" cap="none" spc="0" normalizeH="0" baseline="0" noProof="0" dirty="0">
              <a:ln>
                <a:noFill/>
              </a:ln>
              <a:solidFill>
                <a:srgbClr val="1E3138"/>
              </a:solidFill>
              <a:effectLst/>
              <a:uLnTx/>
              <a:uFillTx/>
              <a:latin typeface="Aptos" panose="020B0004020202020204" pitchFamily="34" charset="0"/>
              <a:ea typeface="+mn-ea"/>
              <a:cs typeface="Arial" charset="0"/>
            </a:endParaRPr>
          </a:p>
        </p:txBody>
      </p:sp>
      <p:sp>
        <p:nvSpPr>
          <p:cNvPr id="12" name="Text Placeholder 11">
            <a:extLst>
              <a:ext uri="{FF2B5EF4-FFF2-40B4-BE49-F238E27FC236}">
                <a16:creationId xmlns:a16="http://schemas.microsoft.com/office/drawing/2014/main" id="{E42312C9-AA40-CBE5-D6FA-FD5B0AFED5E4}"/>
              </a:ext>
            </a:extLst>
          </p:cNvPr>
          <p:cNvSpPr>
            <a:spLocks noGrp="1"/>
          </p:cNvSpPr>
          <p:nvPr>
            <p:ph type="body" sz="quarter" idx="11"/>
          </p:nvPr>
        </p:nvSpPr>
        <p:spPr>
          <a:xfrm>
            <a:off x="9269572" y="1600200"/>
            <a:ext cx="2487168" cy="3998913"/>
          </a:xfrm>
        </p:spPr>
        <p:txBody>
          <a:bodyPr/>
          <a:lstStyle>
            <a:lvl1pPr marL="0" indent="0">
              <a:buNone/>
              <a:defRPr sz="2800" b="1"/>
            </a:lvl1pPr>
            <a:lvl2pPr marL="173037" indent="0">
              <a:buNone/>
              <a:defRPr/>
            </a:lvl2pPr>
            <a:lvl3pPr marL="396875"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573485263"/>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5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_Title and Content - Text and Sideba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369277"/>
            <a:ext cx="8225789" cy="1048362"/>
          </a:xfrm>
        </p:spPr>
        <p:txBody>
          <a:bodyPr/>
          <a:lstStyle>
            <a:lvl1pPr marL="0" indent="0">
              <a:defRPr lang="en-US" sz="4400" b="1" kern="1200" dirty="0">
                <a:solidFill>
                  <a:srgbClr val="006495"/>
                </a:solidFill>
                <a:latin typeface="Aptos" panose="020B0004020202020204" pitchFamily="34" charset="0"/>
                <a:ea typeface="+mj-ea"/>
                <a:cs typeface="Segoe UI Semibold" panose="020B0702040204020203" pitchFamily="34" charset="0"/>
              </a:defRPr>
            </a:lvl1pPr>
          </a:lstStyle>
          <a:p>
            <a:r>
              <a:rPr lang="en-US" dirty="0"/>
              <a:t>Click to edit Master title style</a:t>
            </a:r>
          </a:p>
        </p:txBody>
      </p:sp>
      <p:sp>
        <p:nvSpPr>
          <p:cNvPr id="4" name="Content Placeholder 3"/>
          <p:cNvSpPr>
            <a:spLocks noGrp="1"/>
          </p:cNvSpPr>
          <p:nvPr>
            <p:ph sz="quarter" idx="10"/>
          </p:nvPr>
        </p:nvSpPr>
        <p:spPr>
          <a:xfrm>
            <a:off x="609731" y="1600155"/>
            <a:ext cx="7308784" cy="4572000"/>
          </a:xfrm>
        </p:spPr>
        <p:txBody>
          <a:bodyPr/>
          <a:lstStyle>
            <a:lvl1pPr marL="173038" indent="-173038">
              <a:buClr>
                <a:srgbClr val="F7C75E"/>
              </a:buClr>
              <a:defRPr lang="en-US" sz="2000" kern="1200" dirty="0">
                <a:solidFill>
                  <a:srgbClr val="213138"/>
                </a:solidFill>
                <a:latin typeface="Aptos" panose="020B0004020202020204" pitchFamily="34" charset="0"/>
                <a:ea typeface="Aptos" panose="020B0004020202020204" pitchFamily="34" charset="0"/>
                <a:cs typeface="Segoe UI" panose="020B0502040204020203" pitchFamily="34" charset="0"/>
              </a:defRPr>
            </a:lvl1pPr>
            <a:lvl2pPr marL="396875" indent="-223838">
              <a:buClr>
                <a:schemeClr val="bg1">
                  <a:lumMod val="65000"/>
                </a:schemeClr>
              </a:buClr>
              <a:defRPr lang="en-US" sz="1800" kern="1200" dirty="0">
                <a:solidFill>
                  <a:srgbClr val="213138"/>
                </a:solidFill>
                <a:latin typeface="Aptos" panose="020B0004020202020204" pitchFamily="34" charset="0"/>
                <a:ea typeface="Aptos" panose="020B0004020202020204" pitchFamily="34" charset="0"/>
                <a:cs typeface="Segoe UI" panose="020B0502040204020203" pitchFamily="34" charset="0"/>
              </a:defRPr>
            </a:lvl2pPr>
            <a:lvl3pPr marL="577850" indent="-180975">
              <a:buClr>
                <a:srgbClr val="F7C75E"/>
              </a:buClr>
              <a:defRPr lang="en-US" sz="1600" kern="1200" dirty="0">
                <a:solidFill>
                  <a:srgbClr val="213138"/>
                </a:solidFill>
                <a:latin typeface="Aptos" panose="020B0004020202020204" pitchFamily="34" charset="0"/>
                <a:ea typeface="Aptos" panose="020B0004020202020204" pitchFamily="34" charset="0"/>
                <a:cs typeface="Segoe UI" panose="020B0502040204020203"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8" name="Freeform: Shape 7">
            <a:extLst>
              <a:ext uri="{FF2B5EF4-FFF2-40B4-BE49-F238E27FC236}">
                <a16:creationId xmlns:a16="http://schemas.microsoft.com/office/drawing/2014/main" id="{F2B639F5-AFAA-6446-733C-B7F739EC67EF}"/>
              </a:ext>
            </a:extLst>
          </p:cNvPr>
          <p:cNvSpPr/>
          <p:nvPr userDrawn="1"/>
        </p:nvSpPr>
        <p:spPr>
          <a:xfrm flipH="1">
            <a:off x="0" y="6208294"/>
            <a:ext cx="663276" cy="665747"/>
          </a:xfrm>
          <a:custGeom>
            <a:avLst/>
            <a:gdLst>
              <a:gd name="connsiteX0" fmla="*/ 7748337 w 7748337"/>
              <a:gd name="connsiteY0" fmla="*/ 0 h 3593431"/>
              <a:gd name="connsiteX1" fmla="*/ 7748337 w 7748337"/>
              <a:gd name="connsiteY1" fmla="*/ 3593431 h 3593431"/>
              <a:gd name="connsiteX2" fmla="*/ 0 w 7748337"/>
              <a:gd name="connsiteY2" fmla="*/ 3593431 h 3593431"/>
              <a:gd name="connsiteX3" fmla="*/ 7748337 w 7748337"/>
              <a:gd name="connsiteY3" fmla="*/ 0 h 3593431"/>
            </a:gdLst>
            <a:ahLst/>
            <a:cxnLst>
              <a:cxn ang="0">
                <a:pos x="connsiteX0" y="connsiteY0"/>
              </a:cxn>
              <a:cxn ang="0">
                <a:pos x="connsiteX1" y="connsiteY1"/>
              </a:cxn>
              <a:cxn ang="0">
                <a:pos x="connsiteX2" y="connsiteY2"/>
              </a:cxn>
              <a:cxn ang="0">
                <a:pos x="connsiteX3" y="connsiteY3"/>
              </a:cxn>
            </a:cxnLst>
            <a:rect l="l" t="t" r="r" b="b"/>
            <a:pathLst>
              <a:path w="7748337" h="3593431">
                <a:moveTo>
                  <a:pt x="7748337" y="0"/>
                </a:moveTo>
                <a:lnTo>
                  <a:pt x="7748337" y="3593431"/>
                </a:lnTo>
                <a:lnTo>
                  <a:pt x="0" y="3593431"/>
                </a:lnTo>
                <a:lnTo>
                  <a:pt x="7748337" y="0"/>
                </a:lnTo>
                <a:close/>
              </a:path>
            </a:pathLst>
          </a:custGeom>
          <a:gradFill>
            <a:gsLst>
              <a:gs pos="0">
                <a:srgbClr val="FBD369"/>
              </a:gs>
              <a:gs pos="100000">
                <a:srgbClr val="EEB5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line in the air&#10;&#10;Description automatically generated">
            <a:extLst>
              <a:ext uri="{FF2B5EF4-FFF2-40B4-BE49-F238E27FC236}">
                <a16:creationId xmlns:a16="http://schemas.microsoft.com/office/drawing/2014/main" id="{62CB90E8-AFDE-9608-E8C8-68995F02A0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946" y="6302941"/>
            <a:ext cx="1184855" cy="246356"/>
          </a:xfrm>
          <a:prstGeom prst="rect">
            <a:avLst/>
          </a:prstGeom>
        </p:spPr>
      </p:pic>
      <p:sp>
        <p:nvSpPr>
          <p:cNvPr id="9" name="Rectangle: Single Corner Snipped 8">
            <a:extLst>
              <a:ext uri="{FF2B5EF4-FFF2-40B4-BE49-F238E27FC236}">
                <a16:creationId xmlns:a16="http://schemas.microsoft.com/office/drawing/2014/main" id="{A6CA009B-3AA7-1335-D422-08AE1EF5C2EE}"/>
              </a:ext>
            </a:extLst>
          </p:cNvPr>
          <p:cNvSpPr/>
          <p:nvPr userDrawn="1"/>
        </p:nvSpPr>
        <p:spPr>
          <a:xfrm flipH="1">
            <a:off x="8835390" y="-1"/>
            <a:ext cx="3356610" cy="6858001"/>
          </a:xfrm>
          <a:prstGeom prst="snip1Rect">
            <a:avLst>
              <a:gd name="adj" fmla="val 31395"/>
            </a:avLst>
          </a:prstGeom>
          <a:gradFill>
            <a:gsLst>
              <a:gs pos="0">
                <a:srgbClr val="367DBF"/>
              </a:gs>
              <a:gs pos="100000">
                <a:srgbClr val="0B559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Content Placeholder 2">
            <a:extLst>
              <a:ext uri="{FF2B5EF4-FFF2-40B4-BE49-F238E27FC236}">
                <a16:creationId xmlns:a16="http://schemas.microsoft.com/office/drawing/2014/main" id="{DD02E96D-A9BD-7CFE-D58C-F87629A724F1}"/>
              </a:ext>
            </a:extLst>
          </p:cNvPr>
          <p:cNvSpPr txBox="1">
            <a:spLocks/>
          </p:cNvSpPr>
          <p:nvPr userDrawn="1"/>
        </p:nvSpPr>
        <p:spPr bwMode="auto">
          <a:xfrm>
            <a:off x="9270649" y="1465139"/>
            <a:ext cx="2486091" cy="4625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3038" indent="-173038" algn="l" rtl="0" eaLnBrk="1" fontAlgn="base" hangingPunct="1">
              <a:spcBef>
                <a:spcPts val="1200"/>
              </a:spcBef>
              <a:spcAft>
                <a:spcPct val="0"/>
              </a:spcAft>
              <a:buClr>
                <a:srgbClr val="6F9343"/>
              </a:buClr>
              <a:buSzPct val="125000"/>
              <a:buFont typeface="Segoe UI" panose="020B0502040204020203" pitchFamily="34" charset="0"/>
              <a:buChar char="›"/>
              <a:defRPr lang="en-US" sz="2000" kern="1200" dirty="0">
                <a:solidFill>
                  <a:srgbClr val="474748"/>
                </a:solidFill>
                <a:latin typeface="Segoe UI" panose="020B0502040204020203" pitchFamily="34" charset="0"/>
                <a:ea typeface="Segoe UI" panose="020B0502040204020203" pitchFamily="34" charset="0"/>
                <a:cs typeface="Segoe UI" panose="020B0502040204020203" pitchFamily="34" charset="0"/>
              </a:defRPr>
            </a:lvl1pPr>
            <a:lvl2pPr marL="396875" indent="-223838" algn="l" rtl="0" eaLnBrk="1" fontAlgn="base" hangingPunct="1">
              <a:spcBef>
                <a:spcPct val="20000"/>
              </a:spcBef>
              <a:spcAft>
                <a:spcPct val="0"/>
              </a:spcAft>
              <a:buClr>
                <a:srgbClr val="6F9343"/>
              </a:buClr>
              <a:buSzPct val="125000"/>
              <a:buFont typeface="Segoe UI" panose="020B0502040204020203" pitchFamily="34" charset="0"/>
              <a:buChar char="›"/>
              <a:defRPr lang="en-US" sz="1800" kern="1200" dirty="0">
                <a:solidFill>
                  <a:srgbClr val="474748"/>
                </a:solidFill>
                <a:latin typeface="Segoe UI" panose="020B0502040204020203" pitchFamily="34" charset="0"/>
                <a:ea typeface="Segoe UI" panose="020B0502040204020203" pitchFamily="34" charset="0"/>
                <a:cs typeface="Segoe UI" panose="020B0502040204020203" pitchFamily="34" charset="0"/>
              </a:defRPr>
            </a:lvl2pPr>
            <a:lvl3pPr marL="577850" indent="-180975" algn="l" rtl="0" eaLnBrk="1" fontAlgn="base" hangingPunct="1">
              <a:spcBef>
                <a:spcPct val="20000"/>
              </a:spcBef>
              <a:spcAft>
                <a:spcPct val="0"/>
              </a:spcAft>
              <a:buClr>
                <a:srgbClr val="5B5D5D"/>
              </a:buClr>
              <a:buSzPct val="125000"/>
              <a:buFont typeface="Segoe UI" panose="020B0502040204020203" pitchFamily="34" charset="0"/>
              <a:buChar char="›"/>
              <a:defRPr lang="en-US" sz="1600" kern="1200" dirty="0">
                <a:solidFill>
                  <a:srgbClr val="474748"/>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1200"/>
              </a:spcAft>
              <a:buClr>
                <a:srgbClr val="9BBB59"/>
              </a:buClr>
              <a:buSzTx/>
              <a:buFont typeface="Segoe UI" panose="020B0502040204020203" pitchFamily="34" charset="0"/>
              <a:buNone/>
              <a:tabLst/>
              <a:defRPr/>
            </a:pPr>
            <a:endParaRPr kumimoji="0" lang="en-US" sz="2800" b="0" i="0" u="none" strike="noStrike" kern="1200" cap="none" spc="0" normalizeH="0" baseline="0" noProof="0" dirty="0">
              <a:ln>
                <a:noFill/>
              </a:ln>
              <a:solidFill>
                <a:srgbClr val="1E3138"/>
              </a:solidFill>
              <a:effectLst/>
              <a:uLnTx/>
              <a:uFillTx/>
              <a:latin typeface="Aptos" panose="020B0004020202020204" pitchFamily="34" charset="0"/>
              <a:ea typeface="+mn-ea"/>
              <a:cs typeface="Arial" charset="0"/>
            </a:endParaRPr>
          </a:p>
        </p:txBody>
      </p:sp>
      <p:sp>
        <p:nvSpPr>
          <p:cNvPr id="12" name="Text Placeholder 11">
            <a:extLst>
              <a:ext uri="{FF2B5EF4-FFF2-40B4-BE49-F238E27FC236}">
                <a16:creationId xmlns:a16="http://schemas.microsoft.com/office/drawing/2014/main" id="{E42312C9-AA40-CBE5-D6FA-FD5B0AFED5E4}"/>
              </a:ext>
            </a:extLst>
          </p:cNvPr>
          <p:cNvSpPr>
            <a:spLocks noGrp="1"/>
          </p:cNvSpPr>
          <p:nvPr>
            <p:ph type="body" sz="quarter" idx="11"/>
          </p:nvPr>
        </p:nvSpPr>
        <p:spPr>
          <a:xfrm>
            <a:off x="9269572" y="1600200"/>
            <a:ext cx="2487168" cy="3998913"/>
          </a:xfrm>
        </p:spPr>
        <p:txBody>
          <a:bodyPr/>
          <a:lstStyle>
            <a:lvl1pPr marL="0" indent="0">
              <a:buNone/>
              <a:defRPr sz="2800" b="1">
                <a:solidFill>
                  <a:schemeClr val="bg1"/>
                </a:solidFill>
              </a:defRPr>
            </a:lvl1pPr>
            <a:lvl2pPr marL="173037" indent="0">
              <a:buNone/>
              <a:defRPr/>
            </a:lvl2pPr>
            <a:lvl3pPr marL="396875"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958302861"/>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51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_Title and Content - Text and Sidebar">
    <p:bg>
      <p:bgPr>
        <a:solidFill>
          <a:schemeClr val="bg1"/>
        </a:solidFill>
        <a:effectLst/>
      </p:bgPr>
    </p:bg>
    <p:spTree>
      <p:nvGrpSpPr>
        <p:cNvPr id="1" name=""/>
        <p:cNvGrpSpPr/>
        <p:nvPr/>
      </p:nvGrpSpPr>
      <p:grpSpPr>
        <a:xfrm>
          <a:off x="0" y="0"/>
          <a:ext cx="0" cy="0"/>
          <a:chOff x="0" y="0"/>
          <a:chExt cx="0" cy="0"/>
        </a:xfrm>
      </p:grpSpPr>
      <p:sp>
        <p:nvSpPr>
          <p:cNvPr id="3" name="Rectangle: Single Corner Snipped 2">
            <a:extLst>
              <a:ext uri="{FF2B5EF4-FFF2-40B4-BE49-F238E27FC236}">
                <a16:creationId xmlns:a16="http://schemas.microsoft.com/office/drawing/2014/main" id="{4F41086B-F99C-5322-3664-9485E3F30B86}"/>
              </a:ext>
            </a:extLst>
          </p:cNvPr>
          <p:cNvSpPr/>
          <p:nvPr userDrawn="1"/>
        </p:nvSpPr>
        <p:spPr>
          <a:xfrm flipH="1">
            <a:off x="8843748" y="0"/>
            <a:ext cx="3348251" cy="6858000"/>
          </a:xfrm>
          <a:prstGeom prst="snip1Rect">
            <a:avLst>
              <a:gd name="adj" fmla="val 31918"/>
            </a:avLst>
          </a:prstGeom>
          <a:solidFill>
            <a:srgbClr val="21313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365760" rtlCol="0" anchor="b" anchorCtr="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Aptos" panose="020B0004020202020204" pitchFamily="34" charset="0"/>
              <a:ea typeface="+mn-ea"/>
              <a:cs typeface="+mn-cs"/>
            </a:endParaRPr>
          </a:p>
        </p:txBody>
      </p:sp>
      <p:sp>
        <p:nvSpPr>
          <p:cNvPr id="2" name="Title 1"/>
          <p:cNvSpPr>
            <a:spLocks noGrp="1"/>
          </p:cNvSpPr>
          <p:nvPr>
            <p:ph type="title"/>
          </p:nvPr>
        </p:nvSpPr>
        <p:spPr>
          <a:xfrm>
            <a:off x="609601" y="369277"/>
            <a:ext cx="8225789" cy="1048362"/>
          </a:xfrm>
        </p:spPr>
        <p:txBody>
          <a:bodyPr/>
          <a:lstStyle>
            <a:lvl1pPr marL="0" indent="0">
              <a:defRPr lang="en-US" sz="4400" b="1" kern="1200" dirty="0">
                <a:solidFill>
                  <a:srgbClr val="006495"/>
                </a:solidFill>
                <a:latin typeface="Aptos" panose="020B0004020202020204" pitchFamily="34" charset="0"/>
                <a:ea typeface="+mj-ea"/>
                <a:cs typeface="Segoe UI Semibold" panose="020B0702040204020203" pitchFamily="34" charset="0"/>
              </a:defRPr>
            </a:lvl1pPr>
          </a:lstStyle>
          <a:p>
            <a:r>
              <a:rPr lang="en-US" dirty="0"/>
              <a:t>Click to edit Master title style</a:t>
            </a:r>
          </a:p>
        </p:txBody>
      </p:sp>
      <p:sp>
        <p:nvSpPr>
          <p:cNvPr id="4" name="Content Placeholder 3"/>
          <p:cNvSpPr>
            <a:spLocks noGrp="1"/>
          </p:cNvSpPr>
          <p:nvPr>
            <p:ph sz="quarter" idx="10"/>
          </p:nvPr>
        </p:nvSpPr>
        <p:spPr>
          <a:xfrm>
            <a:off x="609731" y="1600155"/>
            <a:ext cx="7308784" cy="4572000"/>
          </a:xfrm>
        </p:spPr>
        <p:txBody>
          <a:bodyPr/>
          <a:lstStyle>
            <a:lvl1pPr marL="173038" indent="-173038">
              <a:buClr>
                <a:srgbClr val="F7C75E"/>
              </a:buClr>
              <a:defRPr lang="en-US" sz="2000" kern="1200" dirty="0">
                <a:solidFill>
                  <a:srgbClr val="213138"/>
                </a:solidFill>
                <a:latin typeface="Aptos" panose="020B0004020202020204" pitchFamily="34" charset="0"/>
                <a:ea typeface="Aptos" panose="020B0004020202020204" pitchFamily="34" charset="0"/>
                <a:cs typeface="Segoe UI" panose="020B0502040204020203" pitchFamily="34" charset="0"/>
              </a:defRPr>
            </a:lvl1pPr>
            <a:lvl2pPr marL="396875" indent="-223838">
              <a:buClr>
                <a:schemeClr val="bg1">
                  <a:lumMod val="65000"/>
                </a:schemeClr>
              </a:buClr>
              <a:defRPr lang="en-US" sz="1800" kern="1200" dirty="0">
                <a:solidFill>
                  <a:srgbClr val="213138"/>
                </a:solidFill>
                <a:latin typeface="Aptos" panose="020B0004020202020204" pitchFamily="34" charset="0"/>
                <a:ea typeface="Aptos" panose="020B0004020202020204" pitchFamily="34" charset="0"/>
                <a:cs typeface="Segoe UI" panose="020B0502040204020203" pitchFamily="34" charset="0"/>
              </a:defRPr>
            </a:lvl2pPr>
            <a:lvl3pPr marL="577850" indent="-180975">
              <a:buClr>
                <a:srgbClr val="F7C75E"/>
              </a:buClr>
              <a:defRPr lang="en-US" sz="1600" kern="1200" dirty="0">
                <a:solidFill>
                  <a:srgbClr val="213138"/>
                </a:solidFill>
                <a:latin typeface="Aptos" panose="020B0004020202020204" pitchFamily="34" charset="0"/>
                <a:ea typeface="Aptos" panose="020B0004020202020204" pitchFamily="34" charset="0"/>
                <a:cs typeface="Segoe UI" panose="020B0502040204020203"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8" name="Freeform: Shape 7">
            <a:extLst>
              <a:ext uri="{FF2B5EF4-FFF2-40B4-BE49-F238E27FC236}">
                <a16:creationId xmlns:a16="http://schemas.microsoft.com/office/drawing/2014/main" id="{F2B639F5-AFAA-6446-733C-B7F739EC67EF}"/>
              </a:ext>
            </a:extLst>
          </p:cNvPr>
          <p:cNvSpPr/>
          <p:nvPr userDrawn="1"/>
        </p:nvSpPr>
        <p:spPr>
          <a:xfrm flipH="1">
            <a:off x="0" y="6208294"/>
            <a:ext cx="663276" cy="665747"/>
          </a:xfrm>
          <a:custGeom>
            <a:avLst/>
            <a:gdLst>
              <a:gd name="connsiteX0" fmla="*/ 7748337 w 7748337"/>
              <a:gd name="connsiteY0" fmla="*/ 0 h 3593431"/>
              <a:gd name="connsiteX1" fmla="*/ 7748337 w 7748337"/>
              <a:gd name="connsiteY1" fmla="*/ 3593431 h 3593431"/>
              <a:gd name="connsiteX2" fmla="*/ 0 w 7748337"/>
              <a:gd name="connsiteY2" fmla="*/ 3593431 h 3593431"/>
              <a:gd name="connsiteX3" fmla="*/ 7748337 w 7748337"/>
              <a:gd name="connsiteY3" fmla="*/ 0 h 3593431"/>
            </a:gdLst>
            <a:ahLst/>
            <a:cxnLst>
              <a:cxn ang="0">
                <a:pos x="connsiteX0" y="connsiteY0"/>
              </a:cxn>
              <a:cxn ang="0">
                <a:pos x="connsiteX1" y="connsiteY1"/>
              </a:cxn>
              <a:cxn ang="0">
                <a:pos x="connsiteX2" y="connsiteY2"/>
              </a:cxn>
              <a:cxn ang="0">
                <a:pos x="connsiteX3" y="connsiteY3"/>
              </a:cxn>
            </a:cxnLst>
            <a:rect l="l" t="t" r="r" b="b"/>
            <a:pathLst>
              <a:path w="7748337" h="3593431">
                <a:moveTo>
                  <a:pt x="7748337" y="0"/>
                </a:moveTo>
                <a:lnTo>
                  <a:pt x="7748337" y="3593431"/>
                </a:lnTo>
                <a:lnTo>
                  <a:pt x="0" y="3593431"/>
                </a:lnTo>
                <a:lnTo>
                  <a:pt x="7748337" y="0"/>
                </a:lnTo>
                <a:close/>
              </a:path>
            </a:pathLst>
          </a:custGeom>
          <a:gradFill>
            <a:gsLst>
              <a:gs pos="0">
                <a:srgbClr val="FBD369"/>
              </a:gs>
              <a:gs pos="100000">
                <a:srgbClr val="EEB5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line in the air&#10;&#10;Description automatically generated">
            <a:extLst>
              <a:ext uri="{FF2B5EF4-FFF2-40B4-BE49-F238E27FC236}">
                <a16:creationId xmlns:a16="http://schemas.microsoft.com/office/drawing/2014/main" id="{62CB90E8-AFDE-9608-E8C8-68995F02A0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946" y="6302941"/>
            <a:ext cx="1184855" cy="246356"/>
          </a:xfrm>
          <a:prstGeom prst="rect">
            <a:avLst/>
          </a:prstGeom>
        </p:spPr>
      </p:pic>
      <p:sp>
        <p:nvSpPr>
          <p:cNvPr id="10" name="Content Placeholder 2">
            <a:extLst>
              <a:ext uri="{FF2B5EF4-FFF2-40B4-BE49-F238E27FC236}">
                <a16:creationId xmlns:a16="http://schemas.microsoft.com/office/drawing/2014/main" id="{DD02E96D-A9BD-7CFE-D58C-F87629A724F1}"/>
              </a:ext>
            </a:extLst>
          </p:cNvPr>
          <p:cNvSpPr txBox="1">
            <a:spLocks/>
          </p:cNvSpPr>
          <p:nvPr userDrawn="1"/>
        </p:nvSpPr>
        <p:spPr bwMode="auto">
          <a:xfrm>
            <a:off x="9270649" y="1465139"/>
            <a:ext cx="2486091" cy="4625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3038" indent="-173038" algn="l" rtl="0" eaLnBrk="1" fontAlgn="base" hangingPunct="1">
              <a:spcBef>
                <a:spcPts val="1200"/>
              </a:spcBef>
              <a:spcAft>
                <a:spcPct val="0"/>
              </a:spcAft>
              <a:buClr>
                <a:srgbClr val="6F9343"/>
              </a:buClr>
              <a:buSzPct val="125000"/>
              <a:buFont typeface="Segoe UI" panose="020B0502040204020203" pitchFamily="34" charset="0"/>
              <a:buChar char="›"/>
              <a:defRPr lang="en-US" sz="2000" kern="1200" dirty="0">
                <a:solidFill>
                  <a:srgbClr val="474748"/>
                </a:solidFill>
                <a:latin typeface="Segoe UI" panose="020B0502040204020203" pitchFamily="34" charset="0"/>
                <a:ea typeface="Segoe UI" panose="020B0502040204020203" pitchFamily="34" charset="0"/>
                <a:cs typeface="Segoe UI" panose="020B0502040204020203" pitchFamily="34" charset="0"/>
              </a:defRPr>
            </a:lvl1pPr>
            <a:lvl2pPr marL="396875" indent="-223838" algn="l" rtl="0" eaLnBrk="1" fontAlgn="base" hangingPunct="1">
              <a:spcBef>
                <a:spcPct val="20000"/>
              </a:spcBef>
              <a:spcAft>
                <a:spcPct val="0"/>
              </a:spcAft>
              <a:buClr>
                <a:srgbClr val="6F9343"/>
              </a:buClr>
              <a:buSzPct val="125000"/>
              <a:buFont typeface="Segoe UI" panose="020B0502040204020203" pitchFamily="34" charset="0"/>
              <a:buChar char="›"/>
              <a:defRPr lang="en-US" sz="1800" kern="1200" dirty="0">
                <a:solidFill>
                  <a:srgbClr val="474748"/>
                </a:solidFill>
                <a:latin typeface="Segoe UI" panose="020B0502040204020203" pitchFamily="34" charset="0"/>
                <a:ea typeface="Segoe UI" panose="020B0502040204020203" pitchFamily="34" charset="0"/>
                <a:cs typeface="Segoe UI" panose="020B0502040204020203" pitchFamily="34" charset="0"/>
              </a:defRPr>
            </a:lvl2pPr>
            <a:lvl3pPr marL="577850" indent="-180975" algn="l" rtl="0" eaLnBrk="1" fontAlgn="base" hangingPunct="1">
              <a:spcBef>
                <a:spcPct val="20000"/>
              </a:spcBef>
              <a:spcAft>
                <a:spcPct val="0"/>
              </a:spcAft>
              <a:buClr>
                <a:srgbClr val="5B5D5D"/>
              </a:buClr>
              <a:buSzPct val="125000"/>
              <a:buFont typeface="Segoe UI" panose="020B0502040204020203" pitchFamily="34" charset="0"/>
              <a:buChar char="›"/>
              <a:defRPr lang="en-US" sz="1600" kern="1200" dirty="0">
                <a:solidFill>
                  <a:srgbClr val="474748"/>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1200"/>
              </a:spcAft>
              <a:buClr>
                <a:srgbClr val="9BBB59"/>
              </a:buClr>
              <a:buSzTx/>
              <a:buFont typeface="Segoe UI" panose="020B0502040204020203" pitchFamily="34" charset="0"/>
              <a:buNone/>
              <a:tabLst/>
              <a:defRPr/>
            </a:pPr>
            <a:endParaRPr kumimoji="0" lang="en-US" sz="2800" b="0" i="0" u="none" strike="noStrike" kern="1200" cap="none" spc="0" normalizeH="0" baseline="0" noProof="0" dirty="0">
              <a:ln>
                <a:noFill/>
              </a:ln>
              <a:solidFill>
                <a:srgbClr val="1E3138"/>
              </a:solidFill>
              <a:effectLst/>
              <a:uLnTx/>
              <a:uFillTx/>
              <a:latin typeface="Aptos" panose="020B0004020202020204" pitchFamily="34" charset="0"/>
              <a:ea typeface="+mn-ea"/>
              <a:cs typeface="Arial" charset="0"/>
            </a:endParaRPr>
          </a:p>
        </p:txBody>
      </p:sp>
      <p:sp>
        <p:nvSpPr>
          <p:cNvPr id="12" name="Text Placeholder 11">
            <a:extLst>
              <a:ext uri="{FF2B5EF4-FFF2-40B4-BE49-F238E27FC236}">
                <a16:creationId xmlns:a16="http://schemas.microsoft.com/office/drawing/2014/main" id="{E42312C9-AA40-CBE5-D6FA-FD5B0AFED5E4}"/>
              </a:ext>
            </a:extLst>
          </p:cNvPr>
          <p:cNvSpPr>
            <a:spLocks noGrp="1"/>
          </p:cNvSpPr>
          <p:nvPr>
            <p:ph type="body" sz="quarter" idx="11"/>
          </p:nvPr>
        </p:nvSpPr>
        <p:spPr>
          <a:xfrm>
            <a:off x="9269572" y="1600200"/>
            <a:ext cx="2487168" cy="3998913"/>
          </a:xfrm>
        </p:spPr>
        <p:txBody>
          <a:bodyPr/>
          <a:lstStyle>
            <a:lvl1pPr marL="0" indent="0">
              <a:buNone/>
              <a:defRPr sz="2800" b="1">
                <a:solidFill>
                  <a:srgbClr val="FDD86D"/>
                </a:solidFill>
              </a:defRPr>
            </a:lvl1pPr>
            <a:lvl2pPr marL="173037" indent="0">
              <a:buNone/>
              <a:defRPr/>
            </a:lvl2pPr>
            <a:lvl3pPr marL="396875"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3271356"/>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51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Header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69277"/>
            <a:ext cx="10978661" cy="1048362"/>
          </a:xfrm>
        </p:spPr>
        <p:txBody>
          <a:bodyPr/>
          <a:lstStyle>
            <a:lvl1pPr marL="0" indent="0">
              <a:defRPr lang="en-US" sz="4400" b="1" kern="1200" dirty="0">
                <a:solidFill>
                  <a:srgbClr val="006495"/>
                </a:solidFill>
                <a:latin typeface="Aptos" panose="020B0004020202020204" pitchFamily="34" charset="0"/>
                <a:ea typeface="+mj-ea"/>
                <a:cs typeface="Segoe UI Semibold" panose="020B0702040204020203" pitchFamily="34" charset="0"/>
              </a:defRPr>
            </a:lvl1pPr>
          </a:lstStyle>
          <a:p>
            <a:r>
              <a:rPr lang="en-US" dirty="0"/>
              <a:t>Click to edit Master title style</a:t>
            </a:r>
          </a:p>
        </p:txBody>
      </p:sp>
      <p:sp>
        <p:nvSpPr>
          <p:cNvPr id="7" name="Freeform: Shape 6">
            <a:extLst>
              <a:ext uri="{FF2B5EF4-FFF2-40B4-BE49-F238E27FC236}">
                <a16:creationId xmlns:a16="http://schemas.microsoft.com/office/drawing/2014/main" id="{EC5DBE86-9A81-8923-5A85-591E87E11DCC}"/>
              </a:ext>
            </a:extLst>
          </p:cNvPr>
          <p:cNvSpPr/>
          <p:nvPr userDrawn="1"/>
        </p:nvSpPr>
        <p:spPr>
          <a:xfrm rot="10800000" flipH="1">
            <a:off x="10934016" y="0"/>
            <a:ext cx="1257984" cy="1133856"/>
          </a:xfrm>
          <a:custGeom>
            <a:avLst/>
            <a:gdLst>
              <a:gd name="connsiteX0" fmla="*/ 7748337 w 7748337"/>
              <a:gd name="connsiteY0" fmla="*/ 0 h 3593431"/>
              <a:gd name="connsiteX1" fmla="*/ 7748337 w 7748337"/>
              <a:gd name="connsiteY1" fmla="*/ 3593431 h 3593431"/>
              <a:gd name="connsiteX2" fmla="*/ 0 w 7748337"/>
              <a:gd name="connsiteY2" fmla="*/ 3593431 h 3593431"/>
              <a:gd name="connsiteX3" fmla="*/ 7748337 w 7748337"/>
              <a:gd name="connsiteY3" fmla="*/ 0 h 3593431"/>
            </a:gdLst>
            <a:ahLst/>
            <a:cxnLst>
              <a:cxn ang="0">
                <a:pos x="connsiteX0" y="connsiteY0"/>
              </a:cxn>
              <a:cxn ang="0">
                <a:pos x="connsiteX1" y="connsiteY1"/>
              </a:cxn>
              <a:cxn ang="0">
                <a:pos x="connsiteX2" y="connsiteY2"/>
              </a:cxn>
              <a:cxn ang="0">
                <a:pos x="connsiteX3" y="connsiteY3"/>
              </a:cxn>
            </a:cxnLst>
            <a:rect l="l" t="t" r="r" b="b"/>
            <a:pathLst>
              <a:path w="7748337" h="3593431">
                <a:moveTo>
                  <a:pt x="7748337" y="0"/>
                </a:moveTo>
                <a:lnTo>
                  <a:pt x="7748337" y="3593431"/>
                </a:lnTo>
                <a:lnTo>
                  <a:pt x="0" y="3593431"/>
                </a:lnTo>
                <a:lnTo>
                  <a:pt x="7748337" y="0"/>
                </a:lnTo>
                <a:close/>
              </a:path>
            </a:pathLst>
          </a:custGeom>
          <a:gradFill>
            <a:gsLst>
              <a:gs pos="0">
                <a:srgbClr val="FBD369"/>
              </a:gs>
              <a:gs pos="100000">
                <a:srgbClr val="EEB5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796AB88D-08FD-DBE1-7BB5-D5525182BC54}"/>
              </a:ext>
            </a:extLst>
          </p:cNvPr>
          <p:cNvSpPr/>
          <p:nvPr userDrawn="1"/>
        </p:nvSpPr>
        <p:spPr>
          <a:xfrm flipH="1">
            <a:off x="0" y="6208294"/>
            <a:ext cx="663276" cy="665747"/>
          </a:xfrm>
          <a:custGeom>
            <a:avLst/>
            <a:gdLst>
              <a:gd name="connsiteX0" fmla="*/ 7748337 w 7748337"/>
              <a:gd name="connsiteY0" fmla="*/ 0 h 3593431"/>
              <a:gd name="connsiteX1" fmla="*/ 7748337 w 7748337"/>
              <a:gd name="connsiteY1" fmla="*/ 3593431 h 3593431"/>
              <a:gd name="connsiteX2" fmla="*/ 0 w 7748337"/>
              <a:gd name="connsiteY2" fmla="*/ 3593431 h 3593431"/>
              <a:gd name="connsiteX3" fmla="*/ 7748337 w 7748337"/>
              <a:gd name="connsiteY3" fmla="*/ 0 h 3593431"/>
            </a:gdLst>
            <a:ahLst/>
            <a:cxnLst>
              <a:cxn ang="0">
                <a:pos x="connsiteX0" y="connsiteY0"/>
              </a:cxn>
              <a:cxn ang="0">
                <a:pos x="connsiteX1" y="connsiteY1"/>
              </a:cxn>
              <a:cxn ang="0">
                <a:pos x="connsiteX2" y="connsiteY2"/>
              </a:cxn>
              <a:cxn ang="0">
                <a:pos x="connsiteX3" y="connsiteY3"/>
              </a:cxn>
            </a:cxnLst>
            <a:rect l="l" t="t" r="r" b="b"/>
            <a:pathLst>
              <a:path w="7748337" h="3593431">
                <a:moveTo>
                  <a:pt x="7748337" y="0"/>
                </a:moveTo>
                <a:lnTo>
                  <a:pt x="7748337" y="3593431"/>
                </a:lnTo>
                <a:lnTo>
                  <a:pt x="0" y="3593431"/>
                </a:lnTo>
                <a:lnTo>
                  <a:pt x="7748337" y="0"/>
                </a:lnTo>
                <a:close/>
              </a:path>
            </a:pathLst>
          </a:custGeom>
          <a:gradFill>
            <a:gsLst>
              <a:gs pos="0">
                <a:srgbClr val="FBD369"/>
              </a:gs>
              <a:gs pos="100000">
                <a:srgbClr val="EEB5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yellow line in the air&#10;&#10;Description automatically generated">
            <a:extLst>
              <a:ext uri="{FF2B5EF4-FFF2-40B4-BE49-F238E27FC236}">
                <a16:creationId xmlns:a16="http://schemas.microsoft.com/office/drawing/2014/main" id="{B74D0F8C-390A-3A8B-7212-36ED4C952C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946" y="6302941"/>
            <a:ext cx="1184855" cy="246356"/>
          </a:xfrm>
          <a:prstGeom prst="rect">
            <a:avLst/>
          </a:prstGeom>
        </p:spPr>
      </p:pic>
    </p:spTree>
    <p:extLst>
      <p:ext uri="{BB962C8B-B14F-4D97-AF65-F5344CB8AC3E}">
        <p14:creationId xmlns:p14="http://schemas.microsoft.com/office/powerpoint/2010/main" val="2066461025"/>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 Text">
    <p:bg>
      <p:bgPr>
        <a:solidFill>
          <a:srgbClr val="FEFCF8"/>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E0AE5FD-1ED8-1361-A4BD-5E8D83617164}"/>
              </a:ext>
            </a:extLst>
          </p:cNvPr>
          <p:cNvSpPr>
            <a:spLocks noGrp="1"/>
          </p:cNvSpPr>
          <p:nvPr>
            <p:ph type="body" sz="quarter" idx="10"/>
          </p:nvPr>
        </p:nvSpPr>
        <p:spPr>
          <a:xfrm>
            <a:off x="1545346" y="2046263"/>
            <a:ext cx="8087818" cy="2390154"/>
          </a:xfrm>
          <a:effectLst/>
        </p:spPr>
        <p:txBody>
          <a:bodyPr lIns="0" tIns="0" rIns="0" bIns="0" anchor="b" anchorCtr="0"/>
          <a:lstStyle>
            <a:lvl1pPr marL="0" indent="0" algn="l" rtl="0" eaLnBrk="1" fontAlgn="base" hangingPunct="1">
              <a:spcBef>
                <a:spcPct val="0"/>
              </a:spcBef>
              <a:spcAft>
                <a:spcPct val="0"/>
              </a:spcAft>
              <a:buNone/>
              <a:defRPr lang="en-US" sz="5400" b="1" kern="1200" dirty="0">
                <a:solidFill>
                  <a:srgbClr val="006495"/>
                </a:solidFill>
                <a:effectLst/>
                <a:latin typeface="Aptos" panose="020B0004020202020204" pitchFamily="34" charset="0"/>
                <a:ea typeface="Segoe UI Black" panose="020B0A02040204020203" pitchFamily="34" charset="0"/>
                <a:cs typeface="Segoe UI Semilight" panose="020B0402040204020203" pitchFamily="34" charset="0"/>
              </a:defRPr>
            </a:lvl1pPr>
            <a:lvl2pPr marL="0" indent="0" algn="l" rtl="0" eaLnBrk="1" fontAlgn="base" hangingPunct="1">
              <a:spcBef>
                <a:spcPct val="0"/>
              </a:spcBef>
              <a:spcAft>
                <a:spcPct val="0"/>
              </a:spcAft>
              <a:defRPr lang="en-US" sz="5400" b="0" kern="1200" baseline="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2pPr>
          </a:lstStyle>
          <a:p>
            <a:pPr lvl="0"/>
            <a:r>
              <a:rPr lang="en-US" dirty="0"/>
              <a:t>Click to edit Master text styles</a:t>
            </a:r>
          </a:p>
        </p:txBody>
      </p:sp>
      <p:sp>
        <p:nvSpPr>
          <p:cNvPr id="10" name="Content Placeholder 9">
            <a:extLst>
              <a:ext uri="{FF2B5EF4-FFF2-40B4-BE49-F238E27FC236}">
                <a16:creationId xmlns:a16="http://schemas.microsoft.com/office/drawing/2014/main" id="{125C76D1-B0A1-B6D3-7605-D767745C68F5}"/>
              </a:ext>
            </a:extLst>
          </p:cNvPr>
          <p:cNvSpPr>
            <a:spLocks noGrp="1"/>
          </p:cNvSpPr>
          <p:nvPr>
            <p:ph sz="quarter" idx="11"/>
          </p:nvPr>
        </p:nvSpPr>
        <p:spPr>
          <a:xfrm>
            <a:off x="1539921" y="5267264"/>
            <a:ext cx="8087817" cy="905560"/>
          </a:xfrm>
        </p:spPr>
        <p:txBody>
          <a:bodyPr lIns="0" tIns="0" rIns="0" bIns="0"/>
          <a:lstStyle>
            <a:lvl1pPr marL="0" indent="0">
              <a:buNone/>
              <a:defRPr lang="en-US" sz="1600" b="0" kern="1200" baseline="0" dirty="0" smtClean="0">
                <a:solidFill>
                  <a:srgbClr val="213138"/>
                </a:solidFill>
                <a:latin typeface="Aptos" panose="020B0004020202020204" pitchFamily="34" charset="0"/>
                <a:ea typeface="Segoe UI Black" panose="020B0A02040204020203" pitchFamily="34" charset="0"/>
                <a:cs typeface="Segoe UI Light" panose="020B0502040204020203" pitchFamily="34" charset="0"/>
              </a:defRPr>
            </a:lvl1pPr>
            <a:lvl2pPr marL="173037" indent="0">
              <a:buNone/>
              <a:defRPr lang="en-US" sz="1800" b="0" kern="1200" baseline="0" dirty="0" smtClean="0">
                <a:solidFill>
                  <a:schemeClr val="bg1"/>
                </a:solidFill>
                <a:latin typeface="Segoe UI Light" panose="020B0502040204020203" pitchFamily="34" charset="0"/>
                <a:ea typeface="Segoe UI Black" panose="020B0A02040204020203" pitchFamily="34" charset="0"/>
                <a:cs typeface="Segoe UI Light" panose="020B0502040204020203" pitchFamily="34" charset="0"/>
              </a:defRPr>
            </a:lvl2pPr>
            <a:lvl3pPr marL="396875" indent="0">
              <a:buNone/>
              <a:defRPr lang="en-US" sz="1800" b="0" kern="1200" baseline="0" dirty="0" smtClean="0">
                <a:solidFill>
                  <a:schemeClr val="bg1"/>
                </a:solidFill>
                <a:latin typeface="Segoe UI Light" panose="020B0502040204020203" pitchFamily="34" charset="0"/>
                <a:ea typeface="Segoe UI Black" panose="020B0A02040204020203" pitchFamily="34" charset="0"/>
                <a:cs typeface="Segoe UI Light" panose="020B0502040204020203" pitchFamily="34" charset="0"/>
              </a:defRPr>
            </a:lvl3pPr>
            <a:lvl4pPr marL="1371600" indent="0">
              <a:buNone/>
              <a:defRPr lang="en-US" sz="1800" b="0" kern="1200" baseline="0" dirty="0" smtClean="0">
                <a:solidFill>
                  <a:schemeClr val="bg1"/>
                </a:solidFill>
                <a:latin typeface="Segoe UI Light" panose="020B0502040204020203" pitchFamily="34" charset="0"/>
                <a:ea typeface="Segoe UI Black" panose="020B0A02040204020203" pitchFamily="34" charset="0"/>
                <a:cs typeface="Segoe UI Light" panose="020B0502040204020203" pitchFamily="34" charset="0"/>
              </a:defRPr>
            </a:lvl4pPr>
            <a:lvl5pPr marL="1828800" indent="0">
              <a:buNone/>
              <a:defRPr lang="en-US" sz="1800" b="0" kern="1200" baseline="0" dirty="0">
                <a:solidFill>
                  <a:schemeClr val="bg1"/>
                </a:solidFill>
                <a:latin typeface="Segoe UI Light" panose="020B0502040204020203" pitchFamily="34" charset="0"/>
                <a:ea typeface="Segoe UI Black" panose="020B0A02040204020203" pitchFamily="34" charset="0"/>
                <a:cs typeface="Segoe UI Light" panose="020B0502040204020203" pitchFamily="34" charset="0"/>
              </a:defRPr>
            </a:lvl5pPr>
          </a:lstStyle>
          <a:p>
            <a:pPr lvl="0"/>
            <a:r>
              <a:rPr lang="en-US" dirty="0"/>
              <a:t>Click to edit Master text styles</a:t>
            </a:r>
          </a:p>
        </p:txBody>
      </p:sp>
      <p:sp>
        <p:nvSpPr>
          <p:cNvPr id="2" name="Freeform: Shape 1">
            <a:extLst>
              <a:ext uri="{FF2B5EF4-FFF2-40B4-BE49-F238E27FC236}">
                <a16:creationId xmlns:a16="http://schemas.microsoft.com/office/drawing/2014/main" id="{165E976C-A862-FA62-AF83-E96B699BB1A3}"/>
              </a:ext>
            </a:extLst>
          </p:cNvPr>
          <p:cNvSpPr/>
          <p:nvPr userDrawn="1"/>
        </p:nvSpPr>
        <p:spPr>
          <a:xfrm>
            <a:off x="913" y="2042556"/>
            <a:ext cx="1523087" cy="4824690"/>
          </a:xfrm>
          <a:custGeom>
            <a:avLst/>
            <a:gdLst>
              <a:gd name="connsiteX0" fmla="*/ 7748337 w 7748337"/>
              <a:gd name="connsiteY0" fmla="*/ 0 h 3593431"/>
              <a:gd name="connsiteX1" fmla="*/ 7748337 w 7748337"/>
              <a:gd name="connsiteY1" fmla="*/ 3593431 h 3593431"/>
              <a:gd name="connsiteX2" fmla="*/ 0 w 7748337"/>
              <a:gd name="connsiteY2" fmla="*/ 3593431 h 3593431"/>
              <a:gd name="connsiteX3" fmla="*/ 7748337 w 7748337"/>
              <a:gd name="connsiteY3" fmla="*/ 0 h 3593431"/>
              <a:gd name="connsiteX0" fmla="*/ 0 w 12184380"/>
              <a:gd name="connsiteY0" fmla="*/ 0 h 16412432"/>
              <a:gd name="connsiteX1" fmla="*/ 12184380 w 12184380"/>
              <a:gd name="connsiteY1" fmla="*/ 16412432 h 16412432"/>
              <a:gd name="connsiteX2" fmla="*/ 4436043 w 12184380"/>
              <a:gd name="connsiteY2" fmla="*/ 16412432 h 16412432"/>
              <a:gd name="connsiteX3" fmla="*/ 0 w 12184380"/>
              <a:gd name="connsiteY3" fmla="*/ 0 h 16412432"/>
              <a:gd name="connsiteX0" fmla="*/ 21657 w 12206037"/>
              <a:gd name="connsiteY0" fmla="*/ 0 h 16412432"/>
              <a:gd name="connsiteX1" fmla="*/ 12206037 w 12206037"/>
              <a:gd name="connsiteY1" fmla="*/ 16412432 h 16412432"/>
              <a:gd name="connsiteX2" fmla="*/ 0 w 12206037"/>
              <a:gd name="connsiteY2" fmla="*/ 16412432 h 16412432"/>
              <a:gd name="connsiteX3" fmla="*/ 21657 w 12206037"/>
              <a:gd name="connsiteY3" fmla="*/ 0 h 16412432"/>
              <a:gd name="connsiteX0" fmla="*/ 21657 w 2010477"/>
              <a:gd name="connsiteY0" fmla="*/ 0 h 16412432"/>
              <a:gd name="connsiteX1" fmla="*/ 2010477 w 2010477"/>
              <a:gd name="connsiteY1" fmla="*/ 16203427 h 16412432"/>
              <a:gd name="connsiteX2" fmla="*/ 0 w 2010477"/>
              <a:gd name="connsiteY2" fmla="*/ 16412432 h 16412432"/>
              <a:gd name="connsiteX3" fmla="*/ 21657 w 2010477"/>
              <a:gd name="connsiteY3" fmla="*/ 0 h 16412432"/>
              <a:gd name="connsiteX0" fmla="*/ 21657 w 2924877"/>
              <a:gd name="connsiteY0" fmla="*/ 0 h 16412432"/>
              <a:gd name="connsiteX1" fmla="*/ 2924877 w 2924877"/>
              <a:gd name="connsiteY1" fmla="*/ 16377598 h 16412432"/>
              <a:gd name="connsiteX2" fmla="*/ 0 w 2924877"/>
              <a:gd name="connsiteY2" fmla="*/ 16412432 h 16412432"/>
              <a:gd name="connsiteX3" fmla="*/ 21657 w 2924877"/>
              <a:gd name="connsiteY3" fmla="*/ 0 h 16412432"/>
              <a:gd name="connsiteX0" fmla="*/ 0 w 2948940"/>
              <a:gd name="connsiteY0" fmla="*/ 0 h 16238261"/>
              <a:gd name="connsiteX1" fmla="*/ 2948940 w 2948940"/>
              <a:gd name="connsiteY1" fmla="*/ 16203427 h 16238261"/>
              <a:gd name="connsiteX2" fmla="*/ 24063 w 2948940"/>
              <a:gd name="connsiteY2" fmla="*/ 16238261 h 16238261"/>
              <a:gd name="connsiteX3" fmla="*/ 0 w 2948940"/>
              <a:gd name="connsiteY3" fmla="*/ 0 h 16238261"/>
              <a:gd name="connsiteX0" fmla="*/ 0 w 2948940"/>
              <a:gd name="connsiteY0" fmla="*/ 0 h 16203427"/>
              <a:gd name="connsiteX1" fmla="*/ 2948940 w 2948940"/>
              <a:gd name="connsiteY1" fmla="*/ 16203427 h 16203427"/>
              <a:gd name="connsiteX2" fmla="*/ 24063 w 2948940"/>
              <a:gd name="connsiteY2" fmla="*/ 16133758 h 16203427"/>
              <a:gd name="connsiteX3" fmla="*/ 0 w 2948940"/>
              <a:gd name="connsiteY3" fmla="*/ 0 h 16203427"/>
              <a:gd name="connsiteX0" fmla="*/ 0 w 2948940"/>
              <a:gd name="connsiteY0" fmla="*/ 0 h 16238261"/>
              <a:gd name="connsiteX1" fmla="*/ 2948940 w 2948940"/>
              <a:gd name="connsiteY1" fmla="*/ 16203427 h 16238261"/>
              <a:gd name="connsiteX2" fmla="*/ 46923 w 2948940"/>
              <a:gd name="connsiteY2" fmla="*/ 16238261 h 16238261"/>
              <a:gd name="connsiteX3" fmla="*/ 0 w 2948940"/>
              <a:gd name="connsiteY3" fmla="*/ 0 h 16238261"/>
              <a:gd name="connsiteX0" fmla="*/ 21657 w 2970597"/>
              <a:gd name="connsiteY0" fmla="*/ 0 h 16238261"/>
              <a:gd name="connsiteX1" fmla="*/ 2970597 w 2970597"/>
              <a:gd name="connsiteY1" fmla="*/ 16203427 h 16238261"/>
              <a:gd name="connsiteX2" fmla="*/ 0 w 2970597"/>
              <a:gd name="connsiteY2" fmla="*/ 16238261 h 16238261"/>
              <a:gd name="connsiteX3" fmla="*/ 21657 w 2970597"/>
              <a:gd name="connsiteY3" fmla="*/ 0 h 16238261"/>
              <a:gd name="connsiteX0" fmla="*/ 0 w 2948940"/>
              <a:gd name="connsiteY0" fmla="*/ 0 h 16238261"/>
              <a:gd name="connsiteX1" fmla="*/ 2948940 w 2948940"/>
              <a:gd name="connsiteY1" fmla="*/ 16203427 h 16238261"/>
              <a:gd name="connsiteX2" fmla="*/ 58353 w 2948940"/>
              <a:gd name="connsiteY2" fmla="*/ 16238261 h 16238261"/>
              <a:gd name="connsiteX3" fmla="*/ 0 w 2948940"/>
              <a:gd name="connsiteY3" fmla="*/ 0 h 16238261"/>
              <a:gd name="connsiteX0" fmla="*/ 0 w 2948940"/>
              <a:gd name="connsiteY0" fmla="*/ 0 h 16238261"/>
              <a:gd name="connsiteX1" fmla="*/ 2948940 w 2948940"/>
              <a:gd name="connsiteY1" fmla="*/ 16203427 h 16238261"/>
              <a:gd name="connsiteX2" fmla="*/ 149793 w 2948940"/>
              <a:gd name="connsiteY2" fmla="*/ 16238261 h 16238261"/>
              <a:gd name="connsiteX3" fmla="*/ 0 w 2948940"/>
              <a:gd name="connsiteY3" fmla="*/ 0 h 16238261"/>
              <a:gd name="connsiteX0" fmla="*/ 0 w 2948940"/>
              <a:gd name="connsiteY0" fmla="*/ 0 h 16238261"/>
              <a:gd name="connsiteX1" fmla="*/ 2948940 w 2948940"/>
              <a:gd name="connsiteY1" fmla="*/ 16203427 h 16238261"/>
              <a:gd name="connsiteX2" fmla="*/ 115503 w 2948940"/>
              <a:gd name="connsiteY2" fmla="*/ 16238261 h 16238261"/>
              <a:gd name="connsiteX3" fmla="*/ 0 w 2948940"/>
              <a:gd name="connsiteY3" fmla="*/ 0 h 16238261"/>
              <a:gd name="connsiteX0" fmla="*/ 0 w 2948940"/>
              <a:gd name="connsiteY0" fmla="*/ 0 h 16238261"/>
              <a:gd name="connsiteX1" fmla="*/ 2948940 w 2948940"/>
              <a:gd name="connsiteY1" fmla="*/ 16203427 h 16238261"/>
              <a:gd name="connsiteX2" fmla="*/ 81213 w 2948940"/>
              <a:gd name="connsiteY2" fmla="*/ 16238261 h 16238261"/>
              <a:gd name="connsiteX3" fmla="*/ 0 w 2948940"/>
              <a:gd name="connsiteY3" fmla="*/ 0 h 16238261"/>
              <a:gd name="connsiteX0" fmla="*/ 0 w 2948940"/>
              <a:gd name="connsiteY0" fmla="*/ 0 h 16238261"/>
              <a:gd name="connsiteX1" fmla="*/ 2948940 w 2948940"/>
              <a:gd name="connsiteY1" fmla="*/ 16203427 h 16238261"/>
              <a:gd name="connsiteX2" fmla="*/ 24063 w 2948940"/>
              <a:gd name="connsiteY2" fmla="*/ 16238261 h 16238261"/>
              <a:gd name="connsiteX3" fmla="*/ 0 w 2948940"/>
              <a:gd name="connsiteY3" fmla="*/ 0 h 16238261"/>
              <a:gd name="connsiteX0" fmla="*/ 10227 w 2959167"/>
              <a:gd name="connsiteY0" fmla="*/ 0 h 16238261"/>
              <a:gd name="connsiteX1" fmla="*/ 2959167 w 2959167"/>
              <a:gd name="connsiteY1" fmla="*/ 16203427 h 16238261"/>
              <a:gd name="connsiteX2" fmla="*/ 0 w 2959167"/>
              <a:gd name="connsiteY2" fmla="*/ 16238261 h 16238261"/>
              <a:gd name="connsiteX3" fmla="*/ 10227 w 2959167"/>
              <a:gd name="connsiteY3" fmla="*/ 0 h 16238261"/>
              <a:gd name="connsiteX0" fmla="*/ 0 w 2983230"/>
              <a:gd name="connsiteY0" fmla="*/ 0 h 16238261"/>
              <a:gd name="connsiteX1" fmla="*/ 2983230 w 2983230"/>
              <a:gd name="connsiteY1" fmla="*/ 16203427 h 16238261"/>
              <a:gd name="connsiteX2" fmla="*/ 24063 w 2983230"/>
              <a:gd name="connsiteY2" fmla="*/ 16238261 h 16238261"/>
              <a:gd name="connsiteX3" fmla="*/ 0 w 2983230"/>
              <a:gd name="connsiteY3" fmla="*/ 0 h 16238261"/>
              <a:gd name="connsiteX0" fmla="*/ 63565 w 2959167"/>
              <a:gd name="connsiteY0" fmla="*/ 0 h 16273095"/>
              <a:gd name="connsiteX1" fmla="*/ 2959167 w 2959167"/>
              <a:gd name="connsiteY1" fmla="*/ 16238261 h 16273095"/>
              <a:gd name="connsiteX2" fmla="*/ 0 w 2959167"/>
              <a:gd name="connsiteY2" fmla="*/ 16273095 h 16273095"/>
              <a:gd name="connsiteX3" fmla="*/ 63565 w 2959167"/>
              <a:gd name="connsiteY3" fmla="*/ 0 h 16273095"/>
              <a:gd name="connsiteX0" fmla="*/ 0 w 2895602"/>
              <a:gd name="connsiteY0" fmla="*/ 0 h 16238261"/>
              <a:gd name="connsiteX1" fmla="*/ 2895602 w 2895602"/>
              <a:gd name="connsiteY1" fmla="*/ 16238261 h 16238261"/>
              <a:gd name="connsiteX2" fmla="*/ 1250858 w 2895602"/>
              <a:gd name="connsiteY2" fmla="*/ 15228068 h 16238261"/>
              <a:gd name="connsiteX3" fmla="*/ 0 w 2895602"/>
              <a:gd name="connsiteY3" fmla="*/ 0 h 16238261"/>
              <a:gd name="connsiteX0" fmla="*/ 19751 w 2915353"/>
              <a:gd name="connsiteY0" fmla="*/ 0 h 16238261"/>
              <a:gd name="connsiteX1" fmla="*/ 2915353 w 2915353"/>
              <a:gd name="connsiteY1" fmla="*/ 16238261 h 16238261"/>
              <a:gd name="connsiteX2" fmla="*/ 0 w 2915353"/>
              <a:gd name="connsiteY2" fmla="*/ 16238261 h 16238261"/>
              <a:gd name="connsiteX3" fmla="*/ 19751 w 2915353"/>
              <a:gd name="connsiteY3" fmla="*/ 0 h 16238261"/>
              <a:gd name="connsiteX0" fmla="*/ 19751 w 2915353"/>
              <a:gd name="connsiteY0" fmla="*/ 0 h 16133758"/>
              <a:gd name="connsiteX1" fmla="*/ 2915353 w 2915353"/>
              <a:gd name="connsiteY1" fmla="*/ 16133758 h 16133758"/>
              <a:gd name="connsiteX2" fmla="*/ 0 w 2915353"/>
              <a:gd name="connsiteY2" fmla="*/ 16133758 h 16133758"/>
              <a:gd name="connsiteX3" fmla="*/ 19751 w 2915353"/>
              <a:gd name="connsiteY3" fmla="*/ 0 h 16133758"/>
              <a:gd name="connsiteX0" fmla="*/ 1246546 w 2915353"/>
              <a:gd name="connsiteY0" fmla="*/ 0 h 15785416"/>
              <a:gd name="connsiteX1" fmla="*/ 2915353 w 2915353"/>
              <a:gd name="connsiteY1" fmla="*/ 15785416 h 15785416"/>
              <a:gd name="connsiteX2" fmla="*/ 0 w 2915353"/>
              <a:gd name="connsiteY2" fmla="*/ 15785416 h 15785416"/>
              <a:gd name="connsiteX3" fmla="*/ 1246546 w 2915353"/>
              <a:gd name="connsiteY3" fmla="*/ 0 h 15785416"/>
              <a:gd name="connsiteX0" fmla="*/ 1681 w 2919190"/>
              <a:gd name="connsiteY0" fmla="*/ 0 h 16203427"/>
              <a:gd name="connsiteX1" fmla="*/ 2919190 w 2919190"/>
              <a:gd name="connsiteY1" fmla="*/ 16203427 h 16203427"/>
              <a:gd name="connsiteX2" fmla="*/ 3837 w 2919190"/>
              <a:gd name="connsiteY2" fmla="*/ 16203427 h 16203427"/>
              <a:gd name="connsiteX3" fmla="*/ 1681 w 2919190"/>
              <a:gd name="connsiteY3" fmla="*/ 0 h 16203427"/>
            </a:gdLst>
            <a:ahLst/>
            <a:cxnLst>
              <a:cxn ang="0">
                <a:pos x="connsiteX0" y="connsiteY0"/>
              </a:cxn>
              <a:cxn ang="0">
                <a:pos x="connsiteX1" y="connsiteY1"/>
              </a:cxn>
              <a:cxn ang="0">
                <a:pos x="connsiteX2" y="connsiteY2"/>
              </a:cxn>
              <a:cxn ang="0">
                <a:pos x="connsiteX3" y="connsiteY3"/>
              </a:cxn>
            </a:cxnLst>
            <a:rect l="l" t="t" r="r" b="b"/>
            <a:pathLst>
              <a:path w="2919190" h="16203427">
                <a:moveTo>
                  <a:pt x="1681" y="0"/>
                </a:moveTo>
                <a:lnTo>
                  <a:pt x="2919190" y="16203427"/>
                </a:lnTo>
                <a:lnTo>
                  <a:pt x="3837" y="16203427"/>
                </a:lnTo>
                <a:cubicBezTo>
                  <a:pt x="10421" y="10790673"/>
                  <a:pt x="-4903" y="5412754"/>
                  <a:pt x="1681" y="0"/>
                </a:cubicBezTo>
                <a:close/>
              </a:path>
            </a:pathLst>
          </a:custGeom>
          <a:gradFill>
            <a:gsLst>
              <a:gs pos="0">
                <a:srgbClr val="FBD369"/>
              </a:gs>
              <a:gs pos="100000">
                <a:srgbClr val="EEB5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E3D2FB94-97BF-5BD3-0C51-3D2C72DFE400}"/>
              </a:ext>
            </a:extLst>
          </p:cNvPr>
          <p:cNvSpPr/>
          <p:nvPr userDrawn="1"/>
        </p:nvSpPr>
        <p:spPr>
          <a:xfrm flipH="1">
            <a:off x="-1" y="0"/>
            <a:ext cx="1404687" cy="3429000"/>
          </a:xfrm>
          <a:custGeom>
            <a:avLst/>
            <a:gdLst>
              <a:gd name="connsiteX0" fmla="*/ 7748337 w 7748337"/>
              <a:gd name="connsiteY0" fmla="*/ 0 h 3593431"/>
              <a:gd name="connsiteX1" fmla="*/ 7748337 w 7748337"/>
              <a:gd name="connsiteY1" fmla="*/ 3593431 h 3593431"/>
              <a:gd name="connsiteX2" fmla="*/ 0 w 7748337"/>
              <a:gd name="connsiteY2" fmla="*/ 3593431 h 3593431"/>
              <a:gd name="connsiteX3" fmla="*/ 7748337 w 7748337"/>
              <a:gd name="connsiteY3" fmla="*/ 0 h 3593431"/>
              <a:gd name="connsiteX0" fmla="*/ 8891337 w 8891337"/>
              <a:gd name="connsiteY0" fmla="*/ 0 h 9602343"/>
              <a:gd name="connsiteX1" fmla="*/ 7748337 w 8891337"/>
              <a:gd name="connsiteY1" fmla="*/ 9602343 h 9602343"/>
              <a:gd name="connsiteX2" fmla="*/ 0 w 8891337"/>
              <a:gd name="connsiteY2" fmla="*/ 9602343 h 9602343"/>
              <a:gd name="connsiteX3" fmla="*/ 8891337 w 8891337"/>
              <a:gd name="connsiteY3" fmla="*/ 0 h 9602343"/>
              <a:gd name="connsiteX0" fmla="*/ 2536257 w 2536257"/>
              <a:gd name="connsiteY0" fmla="*/ 0 h 9602343"/>
              <a:gd name="connsiteX1" fmla="*/ 1393257 w 2536257"/>
              <a:gd name="connsiteY1" fmla="*/ 9602343 h 9602343"/>
              <a:gd name="connsiteX2" fmla="*/ 0 w 2536257"/>
              <a:gd name="connsiteY2" fmla="*/ 171032 h 9602343"/>
              <a:gd name="connsiteX3" fmla="*/ 2536257 w 2536257"/>
              <a:gd name="connsiteY3" fmla="*/ 0 h 9602343"/>
              <a:gd name="connsiteX0" fmla="*/ 2536257 w 2536257"/>
              <a:gd name="connsiteY0" fmla="*/ 0 h 3908859"/>
              <a:gd name="connsiteX1" fmla="*/ 890337 w 2536257"/>
              <a:gd name="connsiteY1" fmla="*/ 3908859 h 3908859"/>
              <a:gd name="connsiteX2" fmla="*/ 0 w 2536257"/>
              <a:gd name="connsiteY2" fmla="*/ 171032 h 3908859"/>
              <a:gd name="connsiteX3" fmla="*/ 2536257 w 2536257"/>
              <a:gd name="connsiteY3" fmla="*/ 0 h 3908859"/>
              <a:gd name="connsiteX0" fmla="*/ 1404687 w 1404687"/>
              <a:gd name="connsiteY0" fmla="*/ 0 h 3782688"/>
              <a:gd name="connsiteX1" fmla="*/ 890337 w 1404687"/>
              <a:gd name="connsiteY1" fmla="*/ 3782688 h 3782688"/>
              <a:gd name="connsiteX2" fmla="*/ 0 w 1404687"/>
              <a:gd name="connsiteY2" fmla="*/ 44861 h 3782688"/>
              <a:gd name="connsiteX3" fmla="*/ 1404687 w 1404687"/>
              <a:gd name="connsiteY3" fmla="*/ 0 h 3782688"/>
              <a:gd name="connsiteX0" fmla="*/ 1393257 w 1393257"/>
              <a:gd name="connsiteY0" fmla="*/ 0 h 3782688"/>
              <a:gd name="connsiteX1" fmla="*/ 878907 w 1393257"/>
              <a:gd name="connsiteY1" fmla="*/ 3782688 h 3782688"/>
              <a:gd name="connsiteX2" fmla="*/ 0 w 1393257"/>
              <a:gd name="connsiteY2" fmla="*/ 13318 h 3782688"/>
              <a:gd name="connsiteX3" fmla="*/ 1393257 w 1393257"/>
              <a:gd name="connsiteY3" fmla="*/ 0 h 3782688"/>
              <a:gd name="connsiteX0" fmla="*/ 1393257 w 1404687"/>
              <a:gd name="connsiteY0" fmla="*/ 0 h 4113888"/>
              <a:gd name="connsiteX1" fmla="*/ 1404687 w 1404687"/>
              <a:gd name="connsiteY1" fmla="*/ 4113888 h 4113888"/>
              <a:gd name="connsiteX2" fmla="*/ 0 w 1404687"/>
              <a:gd name="connsiteY2" fmla="*/ 13318 h 4113888"/>
              <a:gd name="connsiteX3" fmla="*/ 1393257 w 1404687"/>
              <a:gd name="connsiteY3" fmla="*/ 0 h 4113888"/>
              <a:gd name="connsiteX0" fmla="*/ 1427547 w 1427547"/>
              <a:gd name="connsiteY0" fmla="*/ 33996 h 4100570"/>
              <a:gd name="connsiteX1" fmla="*/ 1404687 w 1427547"/>
              <a:gd name="connsiteY1" fmla="*/ 4100570 h 4100570"/>
              <a:gd name="connsiteX2" fmla="*/ 0 w 1427547"/>
              <a:gd name="connsiteY2" fmla="*/ 0 h 4100570"/>
              <a:gd name="connsiteX3" fmla="*/ 1427547 w 1427547"/>
              <a:gd name="connsiteY3" fmla="*/ 33996 h 4100570"/>
              <a:gd name="connsiteX0" fmla="*/ 1404687 w 1404687"/>
              <a:gd name="connsiteY0" fmla="*/ 2453 h 4100570"/>
              <a:gd name="connsiteX1" fmla="*/ 1404687 w 1404687"/>
              <a:gd name="connsiteY1" fmla="*/ 4100570 h 4100570"/>
              <a:gd name="connsiteX2" fmla="*/ 0 w 1404687"/>
              <a:gd name="connsiteY2" fmla="*/ 0 h 4100570"/>
              <a:gd name="connsiteX3" fmla="*/ 1404687 w 1404687"/>
              <a:gd name="connsiteY3" fmla="*/ 2453 h 4100570"/>
            </a:gdLst>
            <a:ahLst/>
            <a:cxnLst>
              <a:cxn ang="0">
                <a:pos x="connsiteX0" y="connsiteY0"/>
              </a:cxn>
              <a:cxn ang="0">
                <a:pos x="connsiteX1" y="connsiteY1"/>
              </a:cxn>
              <a:cxn ang="0">
                <a:pos x="connsiteX2" y="connsiteY2"/>
              </a:cxn>
              <a:cxn ang="0">
                <a:pos x="connsiteX3" y="connsiteY3"/>
              </a:cxn>
            </a:cxnLst>
            <a:rect l="l" t="t" r="r" b="b"/>
            <a:pathLst>
              <a:path w="1404687" h="4100570">
                <a:moveTo>
                  <a:pt x="1404687" y="2453"/>
                </a:moveTo>
                <a:lnTo>
                  <a:pt x="1404687" y="4100570"/>
                </a:lnTo>
                <a:lnTo>
                  <a:pt x="0" y="0"/>
                </a:lnTo>
                <a:lnTo>
                  <a:pt x="1404687" y="2453"/>
                </a:lnTo>
                <a:close/>
              </a:path>
            </a:pathLst>
          </a:custGeom>
          <a:gradFill>
            <a:gsLst>
              <a:gs pos="100000">
                <a:srgbClr val="367DBF"/>
              </a:gs>
              <a:gs pos="0">
                <a:srgbClr val="0B559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3B1D4A5B-2AC9-7698-E1C2-51F0DC509911}"/>
              </a:ext>
            </a:extLst>
          </p:cNvPr>
          <p:cNvSpPr/>
          <p:nvPr userDrawn="1"/>
        </p:nvSpPr>
        <p:spPr>
          <a:xfrm flipH="1" flipV="1">
            <a:off x="10668000" y="0"/>
            <a:ext cx="1523087" cy="4824690"/>
          </a:xfrm>
          <a:custGeom>
            <a:avLst/>
            <a:gdLst>
              <a:gd name="connsiteX0" fmla="*/ 7748337 w 7748337"/>
              <a:gd name="connsiteY0" fmla="*/ 0 h 3593431"/>
              <a:gd name="connsiteX1" fmla="*/ 7748337 w 7748337"/>
              <a:gd name="connsiteY1" fmla="*/ 3593431 h 3593431"/>
              <a:gd name="connsiteX2" fmla="*/ 0 w 7748337"/>
              <a:gd name="connsiteY2" fmla="*/ 3593431 h 3593431"/>
              <a:gd name="connsiteX3" fmla="*/ 7748337 w 7748337"/>
              <a:gd name="connsiteY3" fmla="*/ 0 h 3593431"/>
              <a:gd name="connsiteX0" fmla="*/ 0 w 12184380"/>
              <a:gd name="connsiteY0" fmla="*/ 0 h 16412432"/>
              <a:gd name="connsiteX1" fmla="*/ 12184380 w 12184380"/>
              <a:gd name="connsiteY1" fmla="*/ 16412432 h 16412432"/>
              <a:gd name="connsiteX2" fmla="*/ 4436043 w 12184380"/>
              <a:gd name="connsiteY2" fmla="*/ 16412432 h 16412432"/>
              <a:gd name="connsiteX3" fmla="*/ 0 w 12184380"/>
              <a:gd name="connsiteY3" fmla="*/ 0 h 16412432"/>
              <a:gd name="connsiteX0" fmla="*/ 21657 w 12206037"/>
              <a:gd name="connsiteY0" fmla="*/ 0 h 16412432"/>
              <a:gd name="connsiteX1" fmla="*/ 12206037 w 12206037"/>
              <a:gd name="connsiteY1" fmla="*/ 16412432 h 16412432"/>
              <a:gd name="connsiteX2" fmla="*/ 0 w 12206037"/>
              <a:gd name="connsiteY2" fmla="*/ 16412432 h 16412432"/>
              <a:gd name="connsiteX3" fmla="*/ 21657 w 12206037"/>
              <a:gd name="connsiteY3" fmla="*/ 0 h 16412432"/>
              <a:gd name="connsiteX0" fmla="*/ 21657 w 2010477"/>
              <a:gd name="connsiteY0" fmla="*/ 0 h 16412432"/>
              <a:gd name="connsiteX1" fmla="*/ 2010477 w 2010477"/>
              <a:gd name="connsiteY1" fmla="*/ 16203427 h 16412432"/>
              <a:gd name="connsiteX2" fmla="*/ 0 w 2010477"/>
              <a:gd name="connsiteY2" fmla="*/ 16412432 h 16412432"/>
              <a:gd name="connsiteX3" fmla="*/ 21657 w 2010477"/>
              <a:gd name="connsiteY3" fmla="*/ 0 h 16412432"/>
              <a:gd name="connsiteX0" fmla="*/ 21657 w 2924877"/>
              <a:gd name="connsiteY0" fmla="*/ 0 h 16412432"/>
              <a:gd name="connsiteX1" fmla="*/ 2924877 w 2924877"/>
              <a:gd name="connsiteY1" fmla="*/ 16377598 h 16412432"/>
              <a:gd name="connsiteX2" fmla="*/ 0 w 2924877"/>
              <a:gd name="connsiteY2" fmla="*/ 16412432 h 16412432"/>
              <a:gd name="connsiteX3" fmla="*/ 21657 w 2924877"/>
              <a:gd name="connsiteY3" fmla="*/ 0 h 16412432"/>
              <a:gd name="connsiteX0" fmla="*/ 0 w 2948940"/>
              <a:gd name="connsiteY0" fmla="*/ 0 h 16238261"/>
              <a:gd name="connsiteX1" fmla="*/ 2948940 w 2948940"/>
              <a:gd name="connsiteY1" fmla="*/ 16203427 h 16238261"/>
              <a:gd name="connsiteX2" fmla="*/ 24063 w 2948940"/>
              <a:gd name="connsiteY2" fmla="*/ 16238261 h 16238261"/>
              <a:gd name="connsiteX3" fmla="*/ 0 w 2948940"/>
              <a:gd name="connsiteY3" fmla="*/ 0 h 16238261"/>
              <a:gd name="connsiteX0" fmla="*/ 0 w 2948940"/>
              <a:gd name="connsiteY0" fmla="*/ 0 h 16203427"/>
              <a:gd name="connsiteX1" fmla="*/ 2948940 w 2948940"/>
              <a:gd name="connsiteY1" fmla="*/ 16203427 h 16203427"/>
              <a:gd name="connsiteX2" fmla="*/ 24063 w 2948940"/>
              <a:gd name="connsiteY2" fmla="*/ 16133758 h 16203427"/>
              <a:gd name="connsiteX3" fmla="*/ 0 w 2948940"/>
              <a:gd name="connsiteY3" fmla="*/ 0 h 16203427"/>
              <a:gd name="connsiteX0" fmla="*/ 0 w 2948940"/>
              <a:gd name="connsiteY0" fmla="*/ 0 h 16238261"/>
              <a:gd name="connsiteX1" fmla="*/ 2948940 w 2948940"/>
              <a:gd name="connsiteY1" fmla="*/ 16203427 h 16238261"/>
              <a:gd name="connsiteX2" fmla="*/ 46923 w 2948940"/>
              <a:gd name="connsiteY2" fmla="*/ 16238261 h 16238261"/>
              <a:gd name="connsiteX3" fmla="*/ 0 w 2948940"/>
              <a:gd name="connsiteY3" fmla="*/ 0 h 16238261"/>
              <a:gd name="connsiteX0" fmla="*/ 21657 w 2970597"/>
              <a:gd name="connsiteY0" fmla="*/ 0 h 16238261"/>
              <a:gd name="connsiteX1" fmla="*/ 2970597 w 2970597"/>
              <a:gd name="connsiteY1" fmla="*/ 16203427 h 16238261"/>
              <a:gd name="connsiteX2" fmla="*/ 0 w 2970597"/>
              <a:gd name="connsiteY2" fmla="*/ 16238261 h 16238261"/>
              <a:gd name="connsiteX3" fmla="*/ 21657 w 2970597"/>
              <a:gd name="connsiteY3" fmla="*/ 0 h 16238261"/>
              <a:gd name="connsiteX0" fmla="*/ 0 w 2948940"/>
              <a:gd name="connsiteY0" fmla="*/ 0 h 16238261"/>
              <a:gd name="connsiteX1" fmla="*/ 2948940 w 2948940"/>
              <a:gd name="connsiteY1" fmla="*/ 16203427 h 16238261"/>
              <a:gd name="connsiteX2" fmla="*/ 58353 w 2948940"/>
              <a:gd name="connsiteY2" fmla="*/ 16238261 h 16238261"/>
              <a:gd name="connsiteX3" fmla="*/ 0 w 2948940"/>
              <a:gd name="connsiteY3" fmla="*/ 0 h 16238261"/>
              <a:gd name="connsiteX0" fmla="*/ 0 w 2948940"/>
              <a:gd name="connsiteY0" fmla="*/ 0 h 16238261"/>
              <a:gd name="connsiteX1" fmla="*/ 2948940 w 2948940"/>
              <a:gd name="connsiteY1" fmla="*/ 16203427 h 16238261"/>
              <a:gd name="connsiteX2" fmla="*/ 149793 w 2948940"/>
              <a:gd name="connsiteY2" fmla="*/ 16238261 h 16238261"/>
              <a:gd name="connsiteX3" fmla="*/ 0 w 2948940"/>
              <a:gd name="connsiteY3" fmla="*/ 0 h 16238261"/>
              <a:gd name="connsiteX0" fmla="*/ 0 w 2948940"/>
              <a:gd name="connsiteY0" fmla="*/ 0 h 16238261"/>
              <a:gd name="connsiteX1" fmla="*/ 2948940 w 2948940"/>
              <a:gd name="connsiteY1" fmla="*/ 16203427 h 16238261"/>
              <a:gd name="connsiteX2" fmla="*/ 115503 w 2948940"/>
              <a:gd name="connsiteY2" fmla="*/ 16238261 h 16238261"/>
              <a:gd name="connsiteX3" fmla="*/ 0 w 2948940"/>
              <a:gd name="connsiteY3" fmla="*/ 0 h 16238261"/>
              <a:gd name="connsiteX0" fmla="*/ 0 w 2948940"/>
              <a:gd name="connsiteY0" fmla="*/ 0 h 16238261"/>
              <a:gd name="connsiteX1" fmla="*/ 2948940 w 2948940"/>
              <a:gd name="connsiteY1" fmla="*/ 16203427 h 16238261"/>
              <a:gd name="connsiteX2" fmla="*/ 81213 w 2948940"/>
              <a:gd name="connsiteY2" fmla="*/ 16238261 h 16238261"/>
              <a:gd name="connsiteX3" fmla="*/ 0 w 2948940"/>
              <a:gd name="connsiteY3" fmla="*/ 0 h 16238261"/>
              <a:gd name="connsiteX0" fmla="*/ 0 w 2948940"/>
              <a:gd name="connsiteY0" fmla="*/ 0 h 16238261"/>
              <a:gd name="connsiteX1" fmla="*/ 2948940 w 2948940"/>
              <a:gd name="connsiteY1" fmla="*/ 16203427 h 16238261"/>
              <a:gd name="connsiteX2" fmla="*/ 24063 w 2948940"/>
              <a:gd name="connsiteY2" fmla="*/ 16238261 h 16238261"/>
              <a:gd name="connsiteX3" fmla="*/ 0 w 2948940"/>
              <a:gd name="connsiteY3" fmla="*/ 0 h 16238261"/>
              <a:gd name="connsiteX0" fmla="*/ 10227 w 2959167"/>
              <a:gd name="connsiteY0" fmla="*/ 0 h 16238261"/>
              <a:gd name="connsiteX1" fmla="*/ 2959167 w 2959167"/>
              <a:gd name="connsiteY1" fmla="*/ 16203427 h 16238261"/>
              <a:gd name="connsiteX2" fmla="*/ 0 w 2959167"/>
              <a:gd name="connsiteY2" fmla="*/ 16238261 h 16238261"/>
              <a:gd name="connsiteX3" fmla="*/ 10227 w 2959167"/>
              <a:gd name="connsiteY3" fmla="*/ 0 h 16238261"/>
              <a:gd name="connsiteX0" fmla="*/ 0 w 2983230"/>
              <a:gd name="connsiteY0" fmla="*/ 0 h 16238261"/>
              <a:gd name="connsiteX1" fmla="*/ 2983230 w 2983230"/>
              <a:gd name="connsiteY1" fmla="*/ 16203427 h 16238261"/>
              <a:gd name="connsiteX2" fmla="*/ 24063 w 2983230"/>
              <a:gd name="connsiteY2" fmla="*/ 16238261 h 16238261"/>
              <a:gd name="connsiteX3" fmla="*/ 0 w 2983230"/>
              <a:gd name="connsiteY3" fmla="*/ 0 h 16238261"/>
              <a:gd name="connsiteX0" fmla="*/ 63565 w 2959167"/>
              <a:gd name="connsiteY0" fmla="*/ 0 h 16273095"/>
              <a:gd name="connsiteX1" fmla="*/ 2959167 w 2959167"/>
              <a:gd name="connsiteY1" fmla="*/ 16238261 h 16273095"/>
              <a:gd name="connsiteX2" fmla="*/ 0 w 2959167"/>
              <a:gd name="connsiteY2" fmla="*/ 16273095 h 16273095"/>
              <a:gd name="connsiteX3" fmla="*/ 63565 w 2959167"/>
              <a:gd name="connsiteY3" fmla="*/ 0 h 16273095"/>
              <a:gd name="connsiteX0" fmla="*/ 0 w 2895602"/>
              <a:gd name="connsiteY0" fmla="*/ 0 h 16238261"/>
              <a:gd name="connsiteX1" fmla="*/ 2895602 w 2895602"/>
              <a:gd name="connsiteY1" fmla="*/ 16238261 h 16238261"/>
              <a:gd name="connsiteX2" fmla="*/ 1250858 w 2895602"/>
              <a:gd name="connsiteY2" fmla="*/ 15228068 h 16238261"/>
              <a:gd name="connsiteX3" fmla="*/ 0 w 2895602"/>
              <a:gd name="connsiteY3" fmla="*/ 0 h 16238261"/>
              <a:gd name="connsiteX0" fmla="*/ 19751 w 2915353"/>
              <a:gd name="connsiteY0" fmla="*/ 0 h 16238261"/>
              <a:gd name="connsiteX1" fmla="*/ 2915353 w 2915353"/>
              <a:gd name="connsiteY1" fmla="*/ 16238261 h 16238261"/>
              <a:gd name="connsiteX2" fmla="*/ 0 w 2915353"/>
              <a:gd name="connsiteY2" fmla="*/ 16238261 h 16238261"/>
              <a:gd name="connsiteX3" fmla="*/ 19751 w 2915353"/>
              <a:gd name="connsiteY3" fmla="*/ 0 h 16238261"/>
              <a:gd name="connsiteX0" fmla="*/ 19751 w 2915353"/>
              <a:gd name="connsiteY0" fmla="*/ 0 h 16133758"/>
              <a:gd name="connsiteX1" fmla="*/ 2915353 w 2915353"/>
              <a:gd name="connsiteY1" fmla="*/ 16133758 h 16133758"/>
              <a:gd name="connsiteX2" fmla="*/ 0 w 2915353"/>
              <a:gd name="connsiteY2" fmla="*/ 16133758 h 16133758"/>
              <a:gd name="connsiteX3" fmla="*/ 19751 w 2915353"/>
              <a:gd name="connsiteY3" fmla="*/ 0 h 16133758"/>
              <a:gd name="connsiteX0" fmla="*/ 1246546 w 2915353"/>
              <a:gd name="connsiteY0" fmla="*/ 0 h 15785416"/>
              <a:gd name="connsiteX1" fmla="*/ 2915353 w 2915353"/>
              <a:gd name="connsiteY1" fmla="*/ 15785416 h 15785416"/>
              <a:gd name="connsiteX2" fmla="*/ 0 w 2915353"/>
              <a:gd name="connsiteY2" fmla="*/ 15785416 h 15785416"/>
              <a:gd name="connsiteX3" fmla="*/ 1246546 w 2915353"/>
              <a:gd name="connsiteY3" fmla="*/ 0 h 15785416"/>
              <a:gd name="connsiteX0" fmla="*/ 1681 w 2919190"/>
              <a:gd name="connsiteY0" fmla="*/ 0 h 16203427"/>
              <a:gd name="connsiteX1" fmla="*/ 2919190 w 2919190"/>
              <a:gd name="connsiteY1" fmla="*/ 16203427 h 16203427"/>
              <a:gd name="connsiteX2" fmla="*/ 3837 w 2919190"/>
              <a:gd name="connsiteY2" fmla="*/ 16203427 h 16203427"/>
              <a:gd name="connsiteX3" fmla="*/ 1681 w 2919190"/>
              <a:gd name="connsiteY3" fmla="*/ 0 h 16203427"/>
            </a:gdLst>
            <a:ahLst/>
            <a:cxnLst>
              <a:cxn ang="0">
                <a:pos x="connsiteX0" y="connsiteY0"/>
              </a:cxn>
              <a:cxn ang="0">
                <a:pos x="connsiteX1" y="connsiteY1"/>
              </a:cxn>
              <a:cxn ang="0">
                <a:pos x="connsiteX2" y="connsiteY2"/>
              </a:cxn>
              <a:cxn ang="0">
                <a:pos x="connsiteX3" y="connsiteY3"/>
              </a:cxn>
            </a:cxnLst>
            <a:rect l="l" t="t" r="r" b="b"/>
            <a:pathLst>
              <a:path w="2919190" h="16203427">
                <a:moveTo>
                  <a:pt x="1681" y="0"/>
                </a:moveTo>
                <a:lnTo>
                  <a:pt x="2919190" y="16203427"/>
                </a:lnTo>
                <a:lnTo>
                  <a:pt x="3837" y="16203427"/>
                </a:lnTo>
                <a:cubicBezTo>
                  <a:pt x="10421" y="10790673"/>
                  <a:pt x="-4903" y="5412754"/>
                  <a:pt x="1681" y="0"/>
                </a:cubicBezTo>
                <a:close/>
              </a:path>
            </a:pathLst>
          </a:custGeom>
          <a:gradFill>
            <a:gsLst>
              <a:gs pos="0">
                <a:srgbClr val="FBD369"/>
              </a:gs>
              <a:gs pos="100000">
                <a:srgbClr val="EEB5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line in the air&#10;&#10;Description automatically generated">
            <a:extLst>
              <a:ext uri="{FF2B5EF4-FFF2-40B4-BE49-F238E27FC236}">
                <a16:creationId xmlns:a16="http://schemas.microsoft.com/office/drawing/2014/main" id="{44FF0F20-AA25-FD61-65F7-C80F831728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9115" y="682831"/>
            <a:ext cx="2776370" cy="577265"/>
          </a:xfrm>
          <a:prstGeom prst="rect">
            <a:avLst/>
          </a:prstGeom>
        </p:spPr>
      </p:pic>
    </p:spTree>
    <p:extLst>
      <p:ext uri="{BB962C8B-B14F-4D97-AF65-F5344CB8AC3E}">
        <p14:creationId xmlns:p14="http://schemas.microsoft.com/office/powerpoint/2010/main" val="9387735"/>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9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Text">
    <p:bg>
      <p:bgPr>
        <a:solidFill>
          <a:srgbClr val="FEFCF8"/>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E0AE5FD-1ED8-1361-A4BD-5E8D83617164}"/>
              </a:ext>
            </a:extLst>
          </p:cNvPr>
          <p:cNvSpPr>
            <a:spLocks noGrp="1"/>
          </p:cNvSpPr>
          <p:nvPr>
            <p:ph type="body" sz="quarter" idx="10"/>
          </p:nvPr>
        </p:nvSpPr>
        <p:spPr>
          <a:xfrm>
            <a:off x="1533427" y="2807490"/>
            <a:ext cx="8087818" cy="2438277"/>
          </a:xfrm>
        </p:spPr>
        <p:txBody>
          <a:bodyPr lIns="0" tIns="0" rIns="0" bIns="0" anchor="t" anchorCtr="0"/>
          <a:lstStyle>
            <a:lvl1pPr marL="0" indent="0" algn="l" rtl="0" eaLnBrk="1" fontAlgn="base" hangingPunct="1">
              <a:spcBef>
                <a:spcPct val="0"/>
              </a:spcBef>
              <a:spcAft>
                <a:spcPct val="0"/>
              </a:spcAft>
              <a:buNone/>
              <a:defRPr lang="en-US" sz="5400" b="1" kern="1200" dirty="0">
                <a:solidFill>
                  <a:srgbClr val="006495"/>
                </a:solidFill>
                <a:effectLst/>
                <a:latin typeface="Aptos" panose="020B0004020202020204" pitchFamily="34" charset="0"/>
                <a:ea typeface="Segoe UI Black" panose="020B0A02040204020203" pitchFamily="34" charset="0"/>
                <a:cs typeface="Segoe UI Semilight" panose="020B0402040204020203" pitchFamily="34" charset="0"/>
              </a:defRPr>
            </a:lvl1pPr>
            <a:lvl2pPr marL="0" indent="0" algn="l" rtl="0" eaLnBrk="1" fontAlgn="base" hangingPunct="1">
              <a:spcBef>
                <a:spcPct val="0"/>
              </a:spcBef>
              <a:spcAft>
                <a:spcPct val="0"/>
              </a:spcAft>
              <a:defRPr lang="en-US" sz="5400" b="0" kern="1200" baseline="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2pPr>
          </a:lstStyle>
          <a:p>
            <a:pPr lvl="0"/>
            <a:r>
              <a:rPr lang="en-US" dirty="0"/>
              <a:t>Click to edit Master text styles</a:t>
            </a:r>
          </a:p>
        </p:txBody>
      </p:sp>
      <p:pic>
        <p:nvPicPr>
          <p:cNvPr id="2" name="Picture 1" descr="A yellow line in the air&#10;&#10;Description automatically generated">
            <a:extLst>
              <a:ext uri="{FF2B5EF4-FFF2-40B4-BE49-F238E27FC236}">
                <a16:creationId xmlns:a16="http://schemas.microsoft.com/office/drawing/2014/main" id="{2BE49058-5A4C-E401-05FA-F4F2D0A059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9115" y="682831"/>
            <a:ext cx="2776370" cy="577265"/>
          </a:xfrm>
          <a:prstGeom prst="rect">
            <a:avLst/>
          </a:prstGeom>
        </p:spPr>
      </p:pic>
      <p:sp>
        <p:nvSpPr>
          <p:cNvPr id="3" name="Freeform: Shape 2">
            <a:extLst>
              <a:ext uri="{FF2B5EF4-FFF2-40B4-BE49-F238E27FC236}">
                <a16:creationId xmlns:a16="http://schemas.microsoft.com/office/drawing/2014/main" id="{5162901A-929D-4CF6-2EB8-E4FB00184552}"/>
              </a:ext>
            </a:extLst>
          </p:cNvPr>
          <p:cNvSpPr/>
          <p:nvPr userDrawn="1"/>
        </p:nvSpPr>
        <p:spPr>
          <a:xfrm flipH="1" flipV="1">
            <a:off x="11399494" y="0"/>
            <a:ext cx="791592" cy="2507530"/>
          </a:xfrm>
          <a:custGeom>
            <a:avLst/>
            <a:gdLst>
              <a:gd name="connsiteX0" fmla="*/ 7748337 w 7748337"/>
              <a:gd name="connsiteY0" fmla="*/ 0 h 3593431"/>
              <a:gd name="connsiteX1" fmla="*/ 7748337 w 7748337"/>
              <a:gd name="connsiteY1" fmla="*/ 3593431 h 3593431"/>
              <a:gd name="connsiteX2" fmla="*/ 0 w 7748337"/>
              <a:gd name="connsiteY2" fmla="*/ 3593431 h 3593431"/>
              <a:gd name="connsiteX3" fmla="*/ 7748337 w 7748337"/>
              <a:gd name="connsiteY3" fmla="*/ 0 h 3593431"/>
              <a:gd name="connsiteX0" fmla="*/ 0 w 12184380"/>
              <a:gd name="connsiteY0" fmla="*/ 0 h 16412432"/>
              <a:gd name="connsiteX1" fmla="*/ 12184380 w 12184380"/>
              <a:gd name="connsiteY1" fmla="*/ 16412432 h 16412432"/>
              <a:gd name="connsiteX2" fmla="*/ 4436043 w 12184380"/>
              <a:gd name="connsiteY2" fmla="*/ 16412432 h 16412432"/>
              <a:gd name="connsiteX3" fmla="*/ 0 w 12184380"/>
              <a:gd name="connsiteY3" fmla="*/ 0 h 16412432"/>
              <a:gd name="connsiteX0" fmla="*/ 21657 w 12206037"/>
              <a:gd name="connsiteY0" fmla="*/ 0 h 16412432"/>
              <a:gd name="connsiteX1" fmla="*/ 12206037 w 12206037"/>
              <a:gd name="connsiteY1" fmla="*/ 16412432 h 16412432"/>
              <a:gd name="connsiteX2" fmla="*/ 0 w 12206037"/>
              <a:gd name="connsiteY2" fmla="*/ 16412432 h 16412432"/>
              <a:gd name="connsiteX3" fmla="*/ 21657 w 12206037"/>
              <a:gd name="connsiteY3" fmla="*/ 0 h 16412432"/>
              <a:gd name="connsiteX0" fmla="*/ 21657 w 2010477"/>
              <a:gd name="connsiteY0" fmla="*/ 0 h 16412432"/>
              <a:gd name="connsiteX1" fmla="*/ 2010477 w 2010477"/>
              <a:gd name="connsiteY1" fmla="*/ 16203427 h 16412432"/>
              <a:gd name="connsiteX2" fmla="*/ 0 w 2010477"/>
              <a:gd name="connsiteY2" fmla="*/ 16412432 h 16412432"/>
              <a:gd name="connsiteX3" fmla="*/ 21657 w 2010477"/>
              <a:gd name="connsiteY3" fmla="*/ 0 h 16412432"/>
              <a:gd name="connsiteX0" fmla="*/ 21657 w 2924877"/>
              <a:gd name="connsiteY0" fmla="*/ 0 h 16412432"/>
              <a:gd name="connsiteX1" fmla="*/ 2924877 w 2924877"/>
              <a:gd name="connsiteY1" fmla="*/ 16377598 h 16412432"/>
              <a:gd name="connsiteX2" fmla="*/ 0 w 2924877"/>
              <a:gd name="connsiteY2" fmla="*/ 16412432 h 16412432"/>
              <a:gd name="connsiteX3" fmla="*/ 21657 w 2924877"/>
              <a:gd name="connsiteY3" fmla="*/ 0 h 16412432"/>
              <a:gd name="connsiteX0" fmla="*/ 0 w 2948940"/>
              <a:gd name="connsiteY0" fmla="*/ 0 h 16238261"/>
              <a:gd name="connsiteX1" fmla="*/ 2948940 w 2948940"/>
              <a:gd name="connsiteY1" fmla="*/ 16203427 h 16238261"/>
              <a:gd name="connsiteX2" fmla="*/ 24063 w 2948940"/>
              <a:gd name="connsiteY2" fmla="*/ 16238261 h 16238261"/>
              <a:gd name="connsiteX3" fmla="*/ 0 w 2948940"/>
              <a:gd name="connsiteY3" fmla="*/ 0 h 16238261"/>
              <a:gd name="connsiteX0" fmla="*/ 0 w 2948940"/>
              <a:gd name="connsiteY0" fmla="*/ 0 h 16203427"/>
              <a:gd name="connsiteX1" fmla="*/ 2948940 w 2948940"/>
              <a:gd name="connsiteY1" fmla="*/ 16203427 h 16203427"/>
              <a:gd name="connsiteX2" fmla="*/ 24063 w 2948940"/>
              <a:gd name="connsiteY2" fmla="*/ 16133758 h 16203427"/>
              <a:gd name="connsiteX3" fmla="*/ 0 w 2948940"/>
              <a:gd name="connsiteY3" fmla="*/ 0 h 16203427"/>
              <a:gd name="connsiteX0" fmla="*/ 0 w 2948940"/>
              <a:gd name="connsiteY0" fmla="*/ 0 h 16238261"/>
              <a:gd name="connsiteX1" fmla="*/ 2948940 w 2948940"/>
              <a:gd name="connsiteY1" fmla="*/ 16203427 h 16238261"/>
              <a:gd name="connsiteX2" fmla="*/ 46923 w 2948940"/>
              <a:gd name="connsiteY2" fmla="*/ 16238261 h 16238261"/>
              <a:gd name="connsiteX3" fmla="*/ 0 w 2948940"/>
              <a:gd name="connsiteY3" fmla="*/ 0 h 16238261"/>
              <a:gd name="connsiteX0" fmla="*/ 21657 w 2970597"/>
              <a:gd name="connsiteY0" fmla="*/ 0 h 16238261"/>
              <a:gd name="connsiteX1" fmla="*/ 2970597 w 2970597"/>
              <a:gd name="connsiteY1" fmla="*/ 16203427 h 16238261"/>
              <a:gd name="connsiteX2" fmla="*/ 0 w 2970597"/>
              <a:gd name="connsiteY2" fmla="*/ 16238261 h 16238261"/>
              <a:gd name="connsiteX3" fmla="*/ 21657 w 2970597"/>
              <a:gd name="connsiteY3" fmla="*/ 0 h 16238261"/>
              <a:gd name="connsiteX0" fmla="*/ 0 w 2948940"/>
              <a:gd name="connsiteY0" fmla="*/ 0 h 16238261"/>
              <a:gd name="connsiteX1" fmla="*/ 2948940 w 2948940"/>
              <a:gd name="connsiteY1" fmla="*/ 16203427 h 16238261"/>
              <a:gd name="connsiteX2" fmla="*/ 58353 w 2948940"/>
              <a:gd name="connsiteY2" fmla="*/ 16238261 h 16238261"/>
              <a:gd name="connsiteX3" fmla="*/ 0 w 2948940"/>
              <a:gd name="connsiteY3" fmla="*/ 0 h 16238261"/>
              <a:gd name="connsiteX0" fmla="*/ 0 w 2948940"/>
              <a:gd name="connsiteY0" fmla="*/ 0 h 16238261"/>
              <a:gd name="connsiteX1" fmla="*/ 2948940 w 2948940"/>
              <a:gd name="connsiteY1" fmla="*/ 16203427 h 16238261"/>
              <a:gd name="connsiteX2" fmla="*/ 149793 w 2948940"/>
              <a:gd name="connsiteY2" fmla="*/ 16238261 h 16238261"/>
              <a:gd name="connsiteX3" fmla="*/ 0 w 2948940"/>
              <a:gd name="connsiteY3" fmla="*/ 0 h 16238261"/>
              <a:gd name="connsiteX0" fmla="*/ 0 w 2948940"/>
              <a:gd name="connsiteY0" fmla="*/ 0 h 16238261"/>
              <a:gd name="connsiteX1" fmla="*/ 2948940 w 2948940"/>
              <a:gd name="connsiteY1" fmla="*/ 16203427 h 16238261"/>
              <a:gd name="connsiteX2" fmla="*/ 115503 w 2948940"/>
              <a:gd name="connsiteY2" fmla="*/ 16238261 h 16238261"/>
              <a:gd name="connsiteX3" fmla="*/ 0 w 2948940"/>
              <a:gd name="connsiteY3" fmla="*/ 0 h 16238261"/>
              <a:gd name="connsiteX0" fmla="*/ 0 w 2948940"/>
              <a:gd name="connsiteY0" fmla="*/ 0 h 16238261"/>
              <a:gd name="connsiteX1" fmla="*/ 2948940 w 2948940"/>
              <a:gd name="connsiteY1" fmla="*/ 16203427 h 16238261"/>
              <a:gd name="connsiteX2" fmla="*/ 81213 w 2948940"/>
              <a:gd name="connsiteY2" fmla="*/ 16238261 h 16238261"/>
              <a:gd name="connsiteX3" fmla="*/ 0 w 2948940"/>
              <a:gd name="connsiteY3" fmla="*/ 0 h 16238261"/>
              <a:gd name="connsiteX0" fmla="*/ 0 w 2948940"/>
              <a:gd name="connsiteY0" fmla="*/ 0 h 16238261"/>
              <a:gd name="connsiteX1" fmla="*/ 2948940 w 2948940"/>
              <a:gd name="connsiteY1" fmla="*/ 16203427 h 16238261"/>
              <a:gd name="connsiteX2" fmla="*/ 24063 w 2948940"/>
              <a:gd name="connsiteY2" fmla="*/ 16238261 h 16238261"/>
              <a:gd name="connsiteX3" fmla="*/ 0 w 2948940"/>
              <a:gd name="connsiteY3" fmla="*/ 0 h 16238261"/>
              <a:gd name="connsiteX0" fmla="*/ 10227 w 2959167"/>
              <a:gd name="connsiteY0" fmla="*/ 0 h 16238261"/>
              <a:gd name="connsiteX1" fmla="*/ 2959167 w 2959167"/>
              <a:gd name="connsiteY1" fmla="*/ 16203427 h 16238261"/>
              <a:gd name="connsiteX2" fmla="*/ 0 w 2959167"/>
              <a:gd name="connsiteY2" fmla="*/ 16238261 h 16238261"/>
              <a:gd name="connsiteX3" fmla="*/ 10227 w 2959167"/>
              <a:gd name="connsiteY3" fmla="*/ 0 h 16238261"/>
              <a:gd name="connsiteX0" fmla="*/ 0 w 2983230"/>
              <a:gd name="connsiteY0" fmla="*/ 0 h 16238261"/>
              <a:gd name="connsiteX1" fmla="*/ 2983230 w 2983230"/>
              <a:gd name="connsiteY1" fmla="*/ 16203427 h 16238261"/>
              <a:gd name="connsiteX2" fmla="*/ 24063 w 2983230"/>
              <a:gd name="connsiteY2" fmla="*/ 16238261 h 16238261"/>
              <a:gd name="connsiteX3" fmla="*/ 0 w 2983230"/>
              <a:gd name="connsiteY3" fmla="*/ 0 h 16238261"/>
              <a:gd name="connsiteX0" fmla="*/ 63565 w 2959167"/>
              <a:gd name="connsiteY0" fmla="*/ 0 h 16273095"/>
              <a:gd name="connsiteX1" fmla="*/ 2959167 w 2959167"/>
              <a:gd name="connsiteY1" fmla="*/ 16238261 h 16273095"/>
              <a:gd name="connsiteX2" fmla="*/ 0 w 2959167"/>
              <a:gd name="connsiteY2" fmla="*/ 16273095 h 16273095"/>
              <a:gd name="connsiteX3" fmla="*/ 63565 w 2959167"/>
              <a:gd name="connsiteY3" fmla="*/ 0 h 16273095"/>
              <a:gd name="connsiteX0" fmla="*/ 0 w 2895602"/>
              <a:gd name="connsiteY0" fmla="*/ 0 h 16238261"/>
              <a:gd name="connsiteX1" fmla="*/ 2895602 w 2895602"/>
              <a:gd name="connsiteY1" fmla="*/ 16238261 h 16238261"/>
              <a:gd name="connsiteX2" fmla="*/ 1250858 w 2895602"/>
              <a:gd name="connsiteY2" fmla="*/ 15228068 h 16238261"/>
              <a:gd name="connsiteX3" fmla="*/ 0 w 2895602"/>
              <a:gd name="connsiteY3" fmla="*/ 0 h 16238261"/>
              <a:gd name="connsiteX0" fmla="*/ 19751 w 2915353"/>
              <a:gd name="connsiteY0" fmla="*/ 0 h 16238261"/>
              <a:gd name="connsiteX1" fmla="*/ 2915353 w 2915353"/>
              <a:gd name="connsiteY1" fmla="*/ 16238261 h 16238261"/>
              <a:gd name="connsiteX2" fmla="*/ 0 w 2915353"/>
              <a:gd name="connsiteY2" fmla="*/ 16238261 h 16238261"/>
              <a:gd name="connsiteX3" fmla="*/ 19751 w 2915353"/>
              <a:gd name="connsiteY3" fmla="*/ 0 h 16238261"/>
              <a:gd name="connsiteX0" fmla="*/ 19751 w 2915353"/>
              <a:gd name="connsiteY0" fmla="*/ 0 h 16133758"/>
              <a:gd name="connsiteX1" fmla="*/ 2915353 w 2915353"/>
              <a:gd name="connsiteY1" fmla="*/ 16133758 h 16133758"/>
              <a:gd name="connsiteX2" fmla="*/ 0 w 2915353"/>
              <a:gd name="connsiteY2" fmla="*/ 16133758 h 16133758"/>
              <a:gd name="connsiteX3" fmla="*/ 19751 w 2915353"/>
              <a:gd name="connsiteY3" fmla="*/ 0 h 16133758"/>
              <a:gd name="connsiteX0" fmla="*/ 1246546 w 2915353"/>
              <a:gd name="connsiteY0" fmla="*/ 0 h 15785416"/>
              <a:gd name="connsiteX1" fmla="*/ 2915353 w 2915353"/>
              <a:gd name="connsiteY1" fmla="*/ 15785416 h 15785416"/>
              <a:gd name="connsiteX2" fmla="*/ 0 w 2915353"/>
              <a:gd name="connsiteY2" fmla="*/ 15785416 h 15785416"/>
              <a:gd name="connsiteX3" fmla="*/ 1246546 w 2915353"/>
              <a:gd name="connsiteY3" fmla="*/ 0 h 15785416"/>
              <a:gd name="connsiteX0" fmla="*/ 1681 w 2919190"/>
              <a:gd name="connsiteY0" fmla="*/ 0 h 16203427"/>
              <a:gd name="connsiteX1" fmla="*/ 2919190 w 2919190"/>
              <a:gd name="connsiteY1" fmla="*/ 16203427 h 16203427"/>
              <a:gd name="connsiteX2" fmla="*/ 3837 w 2919190"/>
              <a:gd name="connsiteY2" fmla="*/ 16203427 h 16203427"/>
              <a:gd name="connsiteX3" fmla="*/ 1681 w 2919190"/>
              <a:gd name="connsiteY3" fmla="*/ 0 h 16203427"/>
            </a:gdLst>
            <a:ahLst/>
            <a:cxnLst>
              <a:cxn ang="0">
                <a:pos x="connsiteX0" y="connsiteY0"/>
              </a:cxn>
              <a:cxn ang="0">
                <a:pos x="connsiteX1" y="connsiteY1"/>
              </a:cxn>
              <a:cxn ang="0">
                <a:pos x="connsiteX2" y="connsiteY2"/>
              </a:cxn>
              <a:cxn ang="0">
                <a:pos x="connsiteX3" y="connsiteY3"/>
              </a:cxn>
            </a:cxnLst>
            <a:rect l="l" t="t" r="r" b="b"/>
            <a:pathLst>
              <a:path w="2919190" h="16203427">
                <a:moveTo>
                  <a:pt x="1681" y="0"/>
                </a:moveTo>
                <a:lnTo>
                  <a:pt x="2919190" y="16203427"/>
                </a:lnTo>
                <a:lnTo>
                  <a:pt x="3837" y="16203427"/>
                </a:lnTo>
                <a:cubicBezTo>
                  <a:pt x="10421" y="10790673"/>
                  <a:pt x="-4903" y="5412754"/>
                  <a:pt x="1681" y="0"/>
                </a:cubicBezTo>
                <a:close/>
              </a:path>
            </a:pathLst>
          </a:custGeom>
          <a:gradFill>
            <a:gsLst>
              <a:gs pos="0">
                <a:srgbClr val="FBD369"/>
              </a:gs>
              <a:gs pos="100000">
                <a:srgbClr val="EEB5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AF2C897F-B139-7C8B-5FE7-E21E35491F95}"/>
              </a:ext>
            </a:extLst>
          </p:cNvPr>
          <p:cNvSpPr/>
          <p:nvPr userDrawn="1"/>
        </p:nvSpPr>
        <p:spPr>
          <a:xfrm rot="10800000" flipH="1" flipV="1">
            <a:off x="0" y="4350470"/>
            <a:ext cx="791592" cy="2507530"/>
          </a:xfrm>
          <a:custGeom>
            <a:avLst/>
            <a:gdLst>
              <a:gd name="connsiteX0" fmla="*/ 7748337 w 7748337"/>
              <a:gd name="connsiteY0" fmla="*/ 0 h 3593431"/>
              <a:gd name="connsiteX1" fmla="*/ 7748337 w 7748337"/>
              <a:gd name="connsiteY1" fmla="*/ 3593431 h 3593431"/>
              <a:gd name="connsiteX2" fmla="*/ 0 w 7748337"/>
              <a:gd name="connsiteY2" fmla="*/ 3593431 h 3593431"/>
              <a:gd name="connsiteX3" fmla="*/ 7748337 w 7748337"/>
              <a:gd name="connsiteY3" fmla="*/ 0 h 3593431"/>
              <a:gd name="connsiteX0" fmla="*/ 0 w 12184380"/>
              <a:gd name="connsiteY0" fmla="*/ 0 h 16412432"/>
              <a:gd name="connsiteX1" fmla="*/ 12184380 w 12184380"/>
              <a:gd name="connsiteY1" fmla="*/ 16412432 h 16412432"/>
              <a:gd name="connsiteX2" fmla="*/ 4436043 w 12184380"/>
              <a:gd name="connsiteY2" fmla="*/ 16412432 h 16412432"/>
              <a:gd name="connsiteX3" fmla="*/ 0 w 12184380"/>
              <a:gd name="connsiteY3" fmla="*/ 0 h 16412432"/>
              <a:gd name="connsiteX0" fmla="*/ 21657 w 12206037"/>
              <a:gd name="connsiteY0" fmla="*/ 0 h 16412432"/>
              <a:gd name="connsiteX1" fmla="*/ 12206037 w 12206037"/>
              <a:gd name="connsiteY1" fmla="*/ 16412432 h 16412432"/>
              <a:gd name="connsiteX2" fmla="*/ 0 w 12206037"/>
              <a:gd name="connsiteY2" fmla="*/ 16412432 h 16412432"/>
              <a:gd name="connsiteX3" fmla="*/ 21657 w 12206037"/>
              <a:gd name="connsiteY3" fmla="*/ 0 h 16412432"/>
              <a:gd name="connsiteX0" fmla="*/ 21657 w 2010477"/>
              <a:gd name="connsiteY0" fmla="*/ 0 h 16412432"/>
              <a:gd name="connsiteX1" fmla="*/ 2010477 w 2010477"/>
              <a:gd name="connsiteY1" fmla="*/ 16203427 h 16412432"/>
              <a:gd name="connsiteX2" fmla="*/ 0 w 2010477"/>
              <a:gd name="connsiteY2" fmla="*/ 16412432 h 16412432"/>
              <a:gd name="connsiteX3" fmla="*/ 21657 w 2010477"/>
              <a:gd name="connsiteY3" fmla="*/ 0 h 16412432"/>
              <a:gd name="connsiteX0" fmla="*/ 21657 w 2924877"/>
              <a:gd name="connsiteY0" fmla="*/ 0 h 16412432"/>
              <a:gd name="connsiteX1" fmla="*/ 2924877 w 2924877"/>
              <a:gd name="connsiteY1" fmla="*/ 16377598 h 16412432"/>
              <a:gd name="connsiteX2" fmla="*/ 0 w 2924877"/>
              <a:gd name="connsiteY2" fmla="*/ 16412432 h 16412432"/>
              <a:gd name="connsiteX3" fmla="*/ 21657 w 2924877"/>
              <a:gd name="connsiteY3" fmla="*/ 0 h 16412432"/>
              <a:gd name="connsiteX0" fmla="*/ 0 w 2948940"/>
              <a:gd name="connsiteY0" fmla="*/ 0 h 16238261"/>
              <a:gd name="connsiteX1" fmla="*/ 2948940 w 2948940"/>
              <a:gd name="connsiteY1" fmla="*/ 16203427 h 16238261"/>
              <a:gd name="connsiteX2" fmla="*/ 24063 w 2948940"/>
              <a:gd name="connsiteY2" fmla="*/ 16238261 h 16238261"/>
              <a:gd name="connsiteX3" fmla="*/ 0 w 2948940"/>
              <a:gd name="connsiteY3" fmla="*/ 0 h 16238261"/>
              <a:gd name="connsiteX0" fmla="*/ 0 w 2948940"/>
              <a:gd name="connsiteY0" fmla="*/ 0 h 16203427"/>
              <a:gd name="connsiteX1" fmla="*/ 2948940 w 2948940"/>
              <a:gd name="connsiteY1" fmla="*/ 16203427 h 16203427"/>
              <a:gd name="connsiteX2" fmla="*/ 24063 w 2948940"/>
              <a:gd name="connsiteY2" fmla="*/ 16133758 h 16203427"/>
              <a:gd name="connsiteX3" fmla="*/ 0 w 2948940"/>
              <a:gd name="connsiteY3" fmla="*/ 0 h 16203427"/>
              <a:gd name="connsiteX0" fmla="*/ 0 w 2948940"/>
              <a:gd name="connsiteY0" fmla="*/ 0 h 16238261"/>
              <a:gd name="connsiteX1" fmla="*/ 2948940 w 2948940"/>
              <a:gd name="connsiteY1" fmla="*/ 16203427 h 16238261"/>
              <a:gd name="connsiteX2" fmla="*/ 46923 w 2948940"/>
              <a:gd name="connsiteY2" fmla="*/ 16238261 h 16238261"/>
              <a:gd name="connsiteX3" fmla="*/ 0 w 2948940"/>
              <a:gd name="connsiteY3" fmla="*/ 0 h 16238261"/>
              <a:gd name="connsiteX0" fmla="*/ 21657 w 2970597"/>
              <a:gd name="connsiteY0" fmla="*/ 0 h 16238261"/>
              <a:gd name="connsiteX1" fmla="*/ 2970597 w 2970597"/>
              <a:gd name="connsiteY1" fmla="*/ 16203427 h 16238261"/>
              <a:gd name="connsiteX2" fmla="*/ 0 w 2970597"/>
              <a:gd name="connsiteY2" fmla="*/ 16238261 h 16238261"/>
              <a:gd name="connsiteX3" fmla="*/ 21657 w 2970597"/>
              <a:gd name="connsiteY3" fmla="*/ 0 h 16238261"/>
              <a:gd name="connsiteX0" fmla="*/ 0 w 2948940"/>
              <a:gd name="connsiteY0" fmla="*/ 0 h 16238261"/>
              <a:gd name="connsiteX1" fmla="*/ 2948940 w 2948940"/>
              <a:gd name="connsiteY1" fmla="*/ 16203427 h 16238261"/>
              <a:gd name="connsiteX2" fmla="*/ 58353 w 2948940"/>
              <a:gd name="connsiteY2" fmla="*/ 16238261 h 16238261"/>
              <a:gd name="connsiteX3" fmla="*/ 0 w 2948940"/>
              <a:gd name="connsiteY3" fmla="*/ 0 h 16238261"/>
              <a:gd name="connsiteX0" fmla="*/ 0 w 2948940"/>
              <a:gd name="connsiteY0" fmla="*/ 0 h 16238261"/>
              <a:gd name="connsiteX1" fmla="*/ 2948940 w 2948940"/>
              <a:gd name="connsiteY1" fmla="*/ 16203427 h 16238261"/>
              <a:gd name="connsiteX2" fmla="*/ 149793 w 2948940"/>
              <a:gd name="connsiteY2" fmla="*/ 16238261 h 16238261"/>
              <a:gd name="connsiteX3" fmla="*/ 0 w 2948940"/>
              <a:gd name="connsiteY3" fmla="*/ 0 h 16238261"/>
              <a:gd name="connsiteX0" fmla="*/ 0 w 2948940"/>
              <a:gd name="connsiteY0" fmla="*/ 0 h 16238261"/>
              <a:gd name="connsiteX1" fmla="*/ 2948940 w 2948940"/>
              <a:gd name="connsiteY1" fmla="*/ 16203427 h 16238261"/>
              <a:gd name="connsiteX2" fmla="*/ 115503 w 2948940"/>
              <a:gd name="connsiteY2" fmla="*/ 16238261 h 16238261"/>
              <a:gd name="connsiteX3" fmla="*/ 0 w 2948940"/>
              <a:gd name="connsiteY3" fmla="*/ 0 h 16238261"/>
              <a:gd name="connsiteX0" fmla="*/ 0 w 2948940"/>
              <a:gd name="connsiteY0" fmla="*/ 0 h 16238261"/>
              <a:gd name="connsiteX1" fmla="*/ 2948940 w 2948940"/>
              <a:gd name="connsiteY1" fmla="*/ 16203427 h 16238261"/>
              <a:gd name="connsiteX2" fmla="*/ 81213 w 2948940"/>
              <a:gd name="connsiteY2" fmla="*/ 16238261 h 16238261"/>
              <a:gd name="connsiteX3" fmla="*/ 0 w 2948940"/>
              <a:gd name="connsiteY3" fmla="*/ 0 h 16238261"/>
              <a:gd name="connsiteX0" fmla="*/ 0 w 2948940"/>
              <a:gd name="connsiteY0" fmla="*/ 0 h 16238261"/>
              <a:gd name="connsiteX1" fmla="*/ 2948940 w 2948940"/>
              <a:gd name="connsiteY1" fmla="*/ 16203427 h 16238261"/>
              <a:gd name="connsiteX2" fmla="*/ 24063 w 2948940"/>
              <a:gd name="connsiteY2" fmla="*/ 16238261 h 16238261"/>
              <a:gd name="connsiteX3" fmla="*/ 0 w 2948940"/>
              <a:gd name="connsiteY3" fmla="*/ 0 h 16238261"/>
              <a:gd name="connsiteX0" fmla="*/ 10227 w 2959167"/>
              <a:gd name="connsiteY0" fmla="*/ 0 h 16238261"/>
              <a:gd name="connsiteX1" fmla="*/ 2959167 w 2959167"/>
              <a:gd name="connsiteY1" fmla="*/ 16203427 h 16238261"/>
              <a:gd name="connsiteX2" fmla="*/ 0 w 2959167"/>
              <a:gd name="connsiteY2" fmla="*/ 16238261 h 16238261"/>
              <a:gd name="connsiteX3" fmla="*/ 10227 w 2959167"/>
              <a:gd name="connsiteY3" fmla="*/ 0 h 16238261"/>
              <a:gd name="connsiteX0" fmla="*/ 0 w 2983230"/>
              <a:gd name="connsiteY0" fmla="*/ 0 h 16238261"/>
              <a:gd name="connsiteX1" fmla="*/ 2983230 w 2983230"/>
              <a:gd name="connsiteY1" fmla="*/ 16203427 h 16238261"/>
              <a:gd name="connsiteX2" fmla="*/ 24063 w 2983230"/>
              <a:gd name="connsiteY2" fmla="*/ 16238261 h 16238261"/>
              <a:gd name="connsiteX3" fmla="*/ 0 w 2983230"/>
              <a:gd name="connsiteY3" fmla="*/ 0 h 16238261"/>
              <a:gd name="connsiteX0" fmla="*/ 63565 w 2959167"/>
              <a:gd name="connsiteY0" fmla="*/ 0 h 16273095"/>
              <a:gd name="connsiteX1" fmla="*/ 2959167 w 2959167"/>
              <a:gd name="connsiteY1" fmla="*/ 16238261 h 16273095"/>
              <a:gd name="connsiteX2" fmla="*/ 0 w 2959167"/>
              <a:gd name="connsiteY2" fmla="*/ 16273095 h 16273095"/>
              <a:gd name="connsiteX3" fmla="*/ 63565 w 2959167"/>
              <a:gd name="connsiteY3" fmla="*/ 0 h 16273095"/>
              <a:gd name="connsiteX0" fmla="*/ 0 w 2895602"/>
              <a:gd name="connsiteY0" fmla="*/ 0 h 16238261"/>
              <a:gd name="connsiteX1" fmla="*/ 2895602 w 2895602"/>
              <a:gd name="connsiteY1" fmla="*/ 16238261 h 16238261"/>
              <a:gd name="connsiteX2" fmla="*/ 1250858 w 2895602"/>
              <a:gd name="connsiteY2" fmla="*/ 15228068 h 16238261"/>
              <a:gd name="connsiteX3" fmla="*/ 0 w 2895602"/>
              <a:gd name="connsiteY3" fmla="*/ 0 h 16238261"/>
              <a:gd name="connsiteX0" fmla="*/ 19751 w 2915353"/>
              <a:gd name="connsiteY0" fmla="*/ 0 h 16238261"/>
              <a:gd name="connsiteX1" fmla="*/ 2915353 w 2915353"/>
              <a:gd name="connsiteY1" fmla="*/ 16238261 h 16238261"/>
              <a:gd name="connsiteX2" fmla="*/ 0 w 2915353"/>
              <a:gd name="connsiteY2" fmla="*/ 16238261 h 16238261"/>
              <a:gd name="connsiteX3" fmla="*/ 19751 w 2915353"/>
              <a:gd name="connsiteY3" fmla="*/ 0 h 16238261"/>
              <a:gd name="connsiteX0" fmla="*/ 19751 w 2915353"/>
              <a:gd name="connsiteY0" fmla="*/ 0 h 16133758"/>
              <a:gd name="connsiteX1" fmla="*/ 2915353 w 2915353"/>
              <a:gd name="connsiteY1" fmla="*/ 16133758 h 16133758"/>
              <a:gd name="connsiteX2" fmla="*/ 0 w 2915353"/>
              <a:gd name="connsiteY2" fmla="*/ 16133758 h 16133758"/>
              <a:gd name="connsiteX3" fmla="*/ 19751 w 2915353"/>
              <a:gd name="connsiteY3" fmla="*/ 0 h 16133758"/>
              <a:gd name="connsiteX0" fmla="*/ 1246546 w 2915353"/>
              <a:gd name="connsiteY0" fmla="*/ 0 h 15785416"/>
              <a:gd name="connsiteX1" fmla="*/ 2915353 w 2915353"/>
              <a:gd name="connsiteY1" fmla="*/ 15785416 h 15785416"/>
              <a:gd name="connsiteX2" fmla="*/ 0 w 2915353"/>
              <a:gd name="connsiteY2" fmla="*/ 15785416 h 15785416"/>
              <a:gd name="connsiteX3" fmla="*/ 1246546 w 2915353"/>
              <a:gd name="connsiteY3" fmla="*/ 0 h 15785416"/>
              <a:gd name="connsiteX0" fmla="*/ 1681 w 2919190"/>
              <a:gd name="connsiteY0" fmla="*/ 0 h 16203427"/>
              <a:gd name="connsiteX1" fmla="*/ 2919190 w 2919190"/>
              <a:gd name="connsiteY1" fmla="*/ 16203427 h 16203427"/>
              <a:gd name="connsiteX2" fmla="*/ 3837 w 2919190"/>
              <a:gd name="connsiteY2" fmla="*/ 16203427 h 16203427"/>
              <a:gd name="connsiteX3" fmla="*/ 1681 w 2919190"/>
              <a:gd name="connsiteY3" fmla="*/ 0 h 16203427"/>
            </a:gdLst>
            <a:ahLst/>
            <a:cxnLst>
              <a:cxn ang="0">
                <a:pos x="connsiteX0" y="connsiteY0"/>
              </a:cxn>
              <a:cxn ang="0">
                <a:pos x="connsiteX1" y="connsiteY1"/>
              </a:cxn>
              <a:cxn ang="0">
                <a:pos x="connsiteX2" y="connsiteY2"/>
              </a:cxn>
              <a:cxn ang="0">
                <a:pos x="connsiteX3" y="connsiteY3"/>
              </a:cxn>
            </a:cxnLst>
            <a:rect l="l" t="t" r="r" b="b"/>
            <a:pathLst>
              <a:path w="2919190" h="16203427">
                <a:moveTo>
                  <a:pt x="1681" y="0"/>
                </a:moveTo>
                <a:lnTo>
                  <a:pt x="2919190" y="16203427"/>
                </a:lnTo>
                <a:lnTo>
                  <a:pt x="3837" y="16203427"/>
                </a:lnTo>
                <a:cubicBezTo>
                  <a:pt x="10421" y="10790673"/>
                  <a:pt x="-4903" y="5412754"/>
                  <a:pt x="1681" y="0"/>
                </a:cubicBezTo>
                <a:close/>
              </a:path>
            </a:pathLst>
          </a:custGeom>
          <a:gradFill>
            <a:gsLst>
              <a:gs pos="0">
                <a:srgbClr val="FBD369"/>
              </a:gs>
              <a:gs pos="100000">
                <a:srgbClr val="EEB54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98124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9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_Divider - Text">
    <p:bg>
      <p:bgPr>
        <a:gradFill>
          <a:gsLst>
            <a:gs pos="0">
              <a:srgbClr val="367DBF"/>
            </a:gs>
            <a:gs pos="100000">
              <a:srgbClr val="0B5596"/>
            </a:gs>
          </a:gsLst>
          <a:lin ang="5400000" scaled="1"/>
        </a:gra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E0AE5FD-1ED8-1361-A4BD-5E8D83617164}"/>
              </a:ext>
            </a:extLst>
          </p:cNvPr>
          <p:cNvSpPr>
            <a:spLocks noGrp="1"/>
          </p:cNvSpPr>
          <p:nvPr>
            <p:ph type="body" sz="quarter" idx="10"/>
          </p:nvPr>
        </p:nvSpPr>
        <p:spPr>
          <a:xfrm>
            <a:off x="1533427" y="2807490"/>
            <a:ext cx="8087818" cy="2438277"/>
          </a:xfrm>
        </p:spPr>
        <p:txBody>
          <a:bodyPr lIns="0" tIns="0" rIns="0" bIns="0" anchor="t" anchorCtr="0"/>
          <a:lstStyle>
            <a:lvl1pPr marL="0" indent="0" algn="l" rtl="0" eaLnBrk="1" fontAlgn="base" hangingPunct="1">
              <a:spcBef>
                <a:spcPct val="0"/>
              </a:spcBef>
              <a:spcAft>
                <a:spcPct val="0"/>
              </a:spcAft>
              <a:buNone/>
              <a:defRPr lang="en-US" sz="5400" b="1" kern="1200" dirty="0">
                <a:solidFill>
                  <a:schemeClr val="bg1"/>
                </a:solidFill>
                <a:effectLst/>
                <a:latin typeface="Aptos" panose="020B0004020202020204" pitchFamily="34" charset="0"/>
                <a:ea typeface="Segoe UI Black" panose="020B0A02040204020203" pitchFamily="34" charset="0"/>
                <a:cs typeface="Segoe UI Semilight" panose="020B0402040204020203" pitchFamily="34" charset="0"/>
              </a:defRPr>
            </a:lvl1pPr>
            <a:lvl2pPr marL="0" indent="0" algn="l" rtl="0" eaLnBrk="1" fontAlgn="base" hangingPunct="1">
              <a:spcBef>
                <a:spcPct val="0"/>
              </a:spcBef>
              <a:spcAft>
                <a:spcPct val="0"/>
              </a:spcAft>
              <a:defRPr lang="en-US" sz="5400" b="0" kern="1200" baseline="0" dirty="0" smtClean="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defRPr>
            </a:lvl2pPr>
          </a:lstStyle>
          <a:p>
            <a:pPr lvl="0"/>
            <a:r>
              <a:rPr lang="en-US" dirty="0"/>
              <a:t>Click to edit Master text styles</a:t>
            </a:r>
          </a:p>
        </p:txBody>
      </p:sp>
      <p:pic>
        <p:nvPicPr>
          <p:cNvPr id="4" name="Picture 3" descr="A white and yellow logo&#10;&#10;Description automatically generated">
            <a:extLst>
              <a:ext uri="{FF2B5EF4-FFF2-40B4-BE49-F238E27FC236}">
                <a16:creationId xmlns:a16="http://schemas.microsoft.com/office/drawing/2014/main" id="{14A7F0FE-3AB0-3614-0F40-FDBFB8F80F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5709" y="682123"/>
            <a:ext cx="2779776" cy="577973"/>
          </a:xfrm>
          <a:prstGeom prst="rect">
            <a:avLst/>
          </a:prstGeom>
        </p:spPr>
      </p:pic>
    </p:spTree>
    <p:extLst>
      <p:ext uri="{BB962C8B-B14F-4D97-AF65-F5344CB8AC3E}">
        <p14:creationId xmlns:p14="http://schemas.microsoft.com/office/powerpoint/2010/main" val="301401521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9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361118"/>
            <a:ext cx="10374283" cy="106594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09599" y="1600202"/>
            <a:ext cx="10374284" cy="40441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703" r:id="rId1"/>
    <p:sldLayoutId id="2147483740" r:id="rId2"/>
    <p:sldLayoutId id="2147483751" r:id="rId3"/>
    <p:sldLayoutId id="2147483753" r:id="rId4"/>
    <p:sldLayoutId id="2147483752" r:id="rId5"/>
    <p:sldLayoutId id="2147483741" r:id="rId6"/>
    <p:sldLayoutId id="2147483738" r:id="rId7"/>
    <p:sldLayoutId id="2147483739" r:id="rId8"/>
    <p:sldLayoutId id="2147483749" r:id="rId9"/>
    <p:sldLayoutId id="2147483750" r:id="rId10"/>
    <p:sldLayoutId id="2147483688" r:id="rId11"/>
    <p:sldLayoutId id="2147483742" r:id="rId12"/>
    <p:sldLayoutId id="2147483754" r:id="rId13"/>
    <p:sldLayoutId id="2147483755" r:id="rId14"/>
    <p:sldLayoutId id="2147483756" r:id="rId15"/>
    <p:sldLayoutId id="2147483757" r:id="rId16"/>
  </p:sldLayoutIdLst>
  <p:transition>
    <p:fade/>
  </p:transition>
  <p:txStyles>
    <p:titleStyle>
      <a:lvl1pPr marL="0" indent="0" algn="l" rtl="0" eaLnBrk="1" fontAlgn="base" hangingPunct="1">
        <a:spcBef>
          <a:spcPct val="0"/>
        </a:spcBef>
        <a:spcAft>
          <a:spcPct val="0"/>
        </a:spcAft>
        <a:defRPr sz="4400" b="1" kern="1200">
          <a:solidFill>
            <a:srgbClr val="006495"/>
          </a:solidFill>
          <a:latin typeface="Aptos" panose="020B0004020202020204" pitchFamily="34" charset="0"/>
          <a:ea typeface="+mj-ea"/>
          <a:cs typeface="Segoe UI Semibold" panose="020B0702040204020203" pitchFamily="34" charset="0"/>
        </a:defRPr>
      </a:lvl1pPr>
      <a:lvl2pPr algn="l" rtl="0" eaLnBrk="1" fontAlgn="base" hangingPunct="1">
        <a:spcBef>
          <a:spcPct val="0"/>
        </a:spcBef>
        <a:spcAft>
          <a:spcPct val="0"/>
        </a:spcAft>
        <a:defRPr sz="3600">
          <a:solidFill>
            <a:schemeClr val="bg1"/>
          </a:solidFill>
          <a:latin typeface="Calibri" pitchFamily="34" charset="0"/>
        </a:defRPr>
      </a:lvl2pPr>
      <a:lvl3pPr algn="l" rtl="0" eaLnBrk="1" fontAlgn="base" hangingPunct="1">
        <a:spcBef>
          <a:spcPct val="0"/>
        </a:spcBef>
        <a:spcAft>
          <a:spcPct val="0"/>
        </a:spcAft>
        <a:defRPr sz="3600">
          <a:solidFill>
            <a:schemeClr val="bg1"/>
          </a:solidFill>
          <a:latin typeface="Calibri" pitchFamily="34" charset="0"/>
        </a:defRPr>
      </a:lvl3pPr>
      <a:lvl4pPr algn="l" rtl="0" eaLnBrk="1" fontAlgn="base" hangingPunct="1">
        <a:spcBef>
          <a:spcPct val="0"/>
        </a:spcBef>
        <a:spcAft>
          <a:spcPct val="0"/>
        </a:spcAft>
        <a:defRPr sz="3600">
          <a:solidFill>
            <a:schemeClr val="bg1"/>
          </a:solidFill>
          <a:latin typeface="Calibri" pitchFamily="34" charset="0"/>
        </a:defRPr>
      </a:lvl4pPr>
      <a:lvl5pPr algn="l" rtl="0" eaLnBrk="1" fontAlgn="base" hangingPunct="1">
        <a:spcBef>
          <a:spcPct val="0"/>
        </a:spcBef>
        <a:spcAft>
          <a:spcPct val="0"/>
        </a:spcAft>
        <a:defRPr sz="3600">
          <a:solidFill>
            <a:schemeClr val="bg1"/>
          </a:solidFill>
          <a:latin typeface="Calibri" pitchFamily="34" charset="0"/>
        </a:defRPr>
      </a:lvl5pPr>
      <a:lvl6pPr marL="457200" algn="l" rtl="0" eaLnBrk="1" fontAlgn="base" hangingPunct="1">
        <a:spcBef>
          <a:spcPct val="0"/>
        </a:spcBef>
        <a:spcAft>
          <a:spcPct val="0"/>
        </a:spcAft>
        <a:defRPr sz="3600" b="1">
          <a:solidFill>
            <a:schemeClr val="bg1"/>
          </a:solidFill>
          <a:latin typeface="Calibri" pitchFamily="34" charset="0"/>
        </a:defRPr>
      </a:lvl6pPr>
      <a:lvl7pPr marL="914400" algn="l" rtl="0" eaLnBrk="1" fontAlgn="base" hangingPunct="1">
        <a:spcBef>
          <a:spcPct val="0"/>
        </a:spcBef>
        <a:spcAft>
          <a:spcPct val="0"/>
        </a:spcAft>
        <a:defRPr sz="3600" b="1">
          <a:solidFill>
            <a:schemeClr val="bg1"/>
          </a:solidFill>
          <a:latin typeface="Calibri" pitchFamily="34" charset="0"/>
        </a:defRPr>
      </a:lvl7pPr>
      <a:lvl8pPr marL="1371600" algn="l" rtl="0" eaLnBrk="1" fontAlgn="base" hangingPunct="1">
        <a:spcBef>
          <a:spcPct val="0"/>
        </a:spcBef>
        <a:spcAft>
          <a:spcPct val="0"/>
        </a:spcAft>
        <a:defRPr sz="3600" b="1">
          <a:solidFill>
            <a:schemeClr val="bg1"/>
          </a:solidFill>
          <a:latin typeface="Calibri" pitchFamily="34" charset="0"/>
        </a:defRPr>
      </a:lvl8pPr>
      <a:lvl9pPr marL="1828800" algn="l" rtl="0" eaLnBrk="1" fontAlgn="base" hangingPunct="1">
        <a:spcBef>
          <a:spcPct val="0"/>
        </a:spcBef>
        <a:spcAft>
          <a:spcPct val="0"/>
        </a:spcAft>
        <a:defRPr sz="3600" b="1">
          <a:solidFill>
            <a:schemeClr val="bg1"/>
          </a:solidFill>
          <a:latin typeface="Calibri" pitchFamily="34" charset="0"/>
        </a:defRPr>
      </a:lvl9pPr>
    </p:titleStyle>
    <p:bodyStyle>
      <a:lvl1pPr marL="173038" indent="-173038" algn="l" rtl="0" eaLnBrk="1" fontAlgn="base" hangingPunct="1">
        <a:spcBef>
          <a:spcPts val="1200"/>
        </a:spcBef>
        <a:spcAft>
          <a:spcPct val="0"/>
        </a:spcAft>
        <a:buClr>
          <a:srgbClr val="F7C75E"/>
        </a:buClr>
        <a:buSzPct val="125000"/>
        <a:buFont typeface="Segoe UI" panose="020B0502040204020203" pitchFamily="34" charset="0"/>
        <a:buChar char="›"/>
        <a:defRPr lang="en-US" sz="2000" kern="1200" dirty="0">
          <a:solidFill>
            <a:srgbClr val="474748"/>
          </a:solidFill>
          <a:latin typeface="Aptos" panose="020B0004020202020204" pitchFamily="34" charset="0"/>
          <a:ea typeface="Aptos" panose="020B0004020202020204" pitchFamily="34" charset="0"/>
          <a:cs typeface="Segoe UI" panose="020B0502040204020203" pitchFamily="34" charset="0"/>
        </a:defRPr>
      </a:lvl1pPr>
      <a:lvl2pPr marL="396875" indent="-223838" algn="l" rtl="0" eaLnBrk="1" fontAlgn="base" hangingPunct="1">
        <a:spcBef>
          <a:spcPct val="20000"/>
        </a:spcBef>
        <a:spcAft>
          <a:spcPct val="0"/>
        </a:spcAft>
        <a:buClr>
          <a:schemeClr val="bg1">
            <a:lumMod val="50000"/>
          </a:schemeClr>
        </a:buClr>
        <a:buSzPct val="125000"/>
        <a:buFont typeface="Segoe UI" panose="020B0502040204020203" pitchFamily="34" charset="0"/>
        <a:buChar char="›"/>
        <a:defRPr sz="1800" kern="1200">
          <a:solidFill>
            <a:srgbClr val="474748"/>
          </a:solidFill>
          <a:latin typeface="Aptos" panose="020B0004020202020204" pitchFamily="34" charset="0"/>
          <a:ea typeface="Aptos" panose="020B0004020202020204" pitchFamily="34" charset="0"/>
          <a:cs typeface="Segoe UI" panose="020B0502040204020203" pitchFamily="34" charset="0"/>
        </a:defRPr>
      </a:lvl2pPr>
      <a:lvl3pPr marL="577850" indent="-180975" algn="l" rtl="0" eaLnBrk="1" fontAlgn="base" hangingPunct="1">
        <a:spcBef>
          <a:spcPct val="20000"/>
        </a:spcBef>
        <a:spcAft>
          <a:spcPct val="0"/>
        </a:spcAft>
        <a:buClr>
          <a:srgbClr val="F7C75E"/>
        </a:buClr>
        <a:buSzPct val="125000"/>
        <a:buFont typeface="Segoe UI" panose="020B0502040204020203" pitchFamily="34" charset="0"/>
        <a:buChar char="›"/>
        <a:defRPr sz="1600" kern="1200">
          <a:solidFill>
            <a:srgbClr val="474748"/>
          </a:solidFill>
          <a:latin typeface="Aptos" panose="020B0004020202020204" pitchFamily="34" charset="0"/>
          <a:ea typeface="Aptos" panose="020B0004020202020204" pitchFamily="34" charset="0"/>
          <a:cs typeface="Segoe UI" panose="020B0502040204020203"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png"/><Relationship Id="rId7" Type="http://schemas.openxmlformats.org/officeDocument/2006/relationships/diagramColors" Target="../diagrams/colors1.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png"/><Relationship Id="rId7" Type="http://schemas.openxmlformats.org/officeDocument/2006/relationships/diagramColors" Target="../diagrams/colors2.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E36987-8F05-0463-C40A-B069EE42F33D}"/>
              </a:ext>
            </a:extLst>
          </p:cNvPr>
          <p:cNvSpPr>
            <a:spLocks noGrp="1"/>
          </p:cNvSpPr>
          <p:nvPr>
            <p:ph type="body" sz="quarter" idx="10"/>
          </p:nvPr>
        </p:nvSpPr>
        <p:spPr>
          <a:xfrm>
            <a:off x="1524000" y="2542679"/>
            <a:ext cx="10033748" cy="2390154"/>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uLnTx/>
                <a:uFillTx/>
              </a:rPr>
              <a:t>State of the Engineering Economy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uLnTx/>
                <a:uFillTx/>
                <a:latin typeface="Aptos" panose="020B0004020202020204" pitchFamily="34" charset="0"/>
                <a:ea typeface="Segoe UI Black" panose="020B0A02040204020203" pitchFamily="34" charset="0"/>
                <a:cs typeface="Segoe UI Semilight" panose="020B0402040204020203" pitchFamily="34" charset="0"/>
              </a:rPr>
              <a:t>May 2025</a:t>
            </a:r>
          </a:p>
        </p:txBody>
      </p:sp>
    </p:spTree>
    <p:extLst>
      <p:ext uri="{BB962C8B-B14F-4D97-AF65-F5344CB8AC3E}">
        <p14:creationId xmlns:p14="http://schemas.microsoft.com/office/powerpoint/2010/main" val="222654575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05407-DFD1-B3FB-770A-665FB291BC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6F7266-AACB-E4B0-C215-D52D5966D5D7}"/>
              </a:ext>
            </a:extLst>
          </p:cNvPr>
          <p:cNvSpPr>
            <a:spLocks noGrp="1"/>
          </p:cNvSpPr>
          <p:nvPr>
            <p:ph type="title"/>
          </p:nvPr>
        </p:nvSpPr>
        <p:spPr>
          <a:xfrm>
            <a:off x="606669" y="-1"/>
            <a:ext cx="10978661" cy="1754841"/>
          </a:xfrm>
        </p:spPr>
        <p:txBody>
          <a:bodyPr/>
          <a:lstStyle/>
          <a:p>
            <a:r>
              <a:rPr lang="en-US" noProof="0" dirty="0"/>
              <a:t>Sentiment regarding U.S. economy hits</a:t>
            </a:r>
            <a:br>
              <a:rPr lang="en-US" noProof="0" dirty="0"/>
            </a:br>
            <a:r>
              <a:rPr lang="en-US" noProof="0" dirty="0"/>
              <a:t>all-time high.</a:t>
            </a:r>
            <a:endParaRPr lang="en-US" dirty="0"/>
          </a:p>
        </p:txBody>
      </p:sp>
      <p:sp>
        <p:nvSpPr>
          <p:cNvPr id="5" name="Rectangle 4">
            <a:extLst>
              <a:ext uri="{FF2B5EF4-FFF2-40B4-BE49-F238E27FC236}">
                <a16:creationId xmlns:a16="http://schemas.microsoft.com/office/drawing/2014/main" id="{F50459C2-FD11-4157-832B-5DFC12C069A1}"/>
              </a:ext>
            </a:extLst>
          </p:cNvPr>
          <p:cNvSpPr/>
          <p:nvPr/>
        </p:nvSpPr>
        <p:spPr>
          <a:xfrm>
            <a:off x="1250293" y="4538396"/>
            <a:ext cx="5160610" cy="69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BC02B88-0AC8-404F-B3E3-A4BD7853A16A}"/>
              </a:ext>
            </a:extLst>
          </p:cNvPr>
          <p:cNvSpPr txBox="1"/>
          <p:nvPr/>
        </p:nvSpPr>
        <p:spPr>
          <a:xfrm>
            <a:off x="6851276" y="6361765"/>
            <a:ext cx="5210736" cy="253916"/>
          </a:xfrm>
          <a:prstGeom prst="rect">
            <a:avLst/>
          </a:prstGeom>
          <a:noFill/>
        </p:spPr>
        <p:txBody>
          <a:bodyPr wrap="square" rtlCol="0">
            <a:spAutoFit/>
          </a:bodyPr>
          <a:lstStyle/>
          <a:p>
            <a:pPr fontAlgn="auto">
              <a:spcBef>
                <a:spcPts val="0"/>
              </a:spcBef>
              <a:spcAft>
                <a:spcPts val="0"/>
              </a:spcAft>
              <a:defRPr/>
            </a:pPr>
            <a:r>
              <a:rPr kumimoji="0" lang="en-US" sz="1050" b="0" i="0" u="none" strike="noStrike" kern="1200" cap="none" spc="0" normalizeH="0" baseline="0" noProof="0" dirty="0">
                <a:ln>
                  <a:noFill/>
                </a:ln>
                <a:solidFill>
                  <a:prstClr val="black"/>
                </a:solidFill>
                <a:effectLst/>
                <a:uLnTx/>
                <a:uFillTx/>
                <a:latin typeface="Aptos" panose="020B0004020202020204" pitchFamily="34" charset="0"/>
                <a:cs typeface="+mn-cs"/>
              </a:rPr>
              <a:t>Source: ACEC Research Institute, Engineering Business Sentiment – 2025 Q1</a:t>
            </a:r>
          </a:p>
        </p:txBody>
      </p:sp>
      <p:pic>
        <p:nvPicPr>
          <p:cNvPr id="4" name="Picture 3">
            <a:extLst>
              <a:ext uri="{FF2B5EF4-FFF2-40B4-BE49-F238E27FC236}">
                <a16:creationId xmlns:a16="http://schemas.microsoft.com/office/drawing/2014/main" id="{C54E8F62-A6FC-D775-1AFB-742CC904925C}"/>
              </a:ext>
            </a:extLst>
          </p:cNvPr>
          <p:cNvPicPr>
            <a:picLocks noChangeAspect="1"/>
          </p:cNvPicPr>
          <p:nvPr/>
        </p:nvPicPr>
        <p:blipFill>
          <a:blip r:embed="rId3"/>
          <a:stretch>
            <a:fillRect/>
          </a:stretch>
        </p:blipFill>
        <p:spPr>
          <a:xfrm>
            <a:off x="880419" y="1354007"/>
            <a:ext cx="10431160" cy="4980864"/>
          </a:xfrm>
          <a:prstGeom prst="rect">
            <a:avLst/>
          </a:prstGeom>
        </p:spPr>
      </p:pic>
    </p:spTree>
    <p:extLst>
      <p:ext uri="{BB962C8B-B14F-4D97-AF65-F5344CB8AC3E}">
        <p14:creationId xmlns:p14="http://schemas.microsoft.com/office/powerpoint/2010/main" val="396019529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0" y="0"/>
            <a:ext cx="1270000" cy="1270000"/>
            <a:chOff x="1522412" y="0"/>
            <a:chExt cx="1270000" cy="1270000"/>
          </a:xfrm>
        </p:grpSpPr>
      </p:grpSp>
      <p:sp>
        <p:nvSpPr>
          <p:cNvPr id="3" name="Text Box 12" descr="MarketSight_Chart_Title:143cc8c1-cb80-47e6-9ef8-adb7011e3cd2"/>
          <p:cNvSpPr>
            <a:spLocks noChangeArrowheads="1"/>
          </p:cNvSpPr>
          <p:nvPr/>
        </p:nvSpPr>
        <p:spPr>
          <a:xfrm>
            <a:off x="2781619" y="6029999"/>
            <a:ext cx="6628760" cy="261610"/>
          </a:xfrm>
          <a:prstGeom prst="rect">
            <a:avLst/>
          </a:prstGeom>
          <a:noFill/>
          <a:ln w="9525">
            <a:noFill/>
            <a:miter lim="800000"/>
          </a:ln>
        </p:spPr>
        <p:txBody>
          <a:bodyPr wrap="square">
            <a:spAutoFit/>
          </a:bodyPr>
          <a:lstStyle>
            <a:defPPr>
              <a:defRPr lang="en-US"/>
            </a:defPPr>
          </a:lstStyle>
          <a:p>
            <a:pPr algn="ctr" fontAlgn="base">
              <a:spcBef>
                <a:spcPct val="0"/>
              </a:spcBef>
              <a:spcAft>
                <a:spcPct val="0"/>
              </a:spcAft>
              <a:buNone/>
              <a:defRPr kumimoji="0" b="0" i="0" normalizeH="0" noProof="0">
                <a:uLnTx/>
                <a:uFillTx/>
                <a:latin typeface="Arial" pitchFamily="34" charset="0"/>
                <a:ea typeface="+mn-ea"/>
                <a:cs typeface="+mn-cs"/>
              </a:defRPr>
            </a:pPr>
            <a:r>
              <a:rPr lang="en-US" sz="1100" dirty="0">
                <a:latin typeface="Century Gothic" panose="020B0502020202020204" pitchFamily="34" charset="0"/>
              </a:rPr>
              <a:t>Q4: How would you rate each of the following today? Not sure omitted from calculations.</a:t>
            </a:r>
          </a:p>
        </p:txBody>
      </p:sp>
      <p:sp>
        <p:nvSpPr>
          <p:cNvPr id="6" name="Title 1">
            <a:extLst>
              <a:ext uri="{FF2B5EF4-FFF2-40B4-BE49-F238E27FC236}">
                <a16:creationId xmlns:a16="http://schemas.microsoft.com/office/drawing/2014/main" id="{E8A2FBC8-3E41-454E-8C37-EDADC00B5FEA}"/>
              </a:ext>
            </a:extLst>
          </p:cNvPr>
          <p:cNvSpPr txBox="1">
            <a:spLocks/>
          </p:cNvSpPr>
          <p:nvPr/>
        </p:nvSpPr>
        <p:spPr>
          <a:xfrm>
            <a:off x="609600" y="274639"/>
            <a:ext cx="11125201" cy="835229"/>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buNone/>
            </a:pPr>
            <a:r>
              <a:rPr lang="en-US" sz="4000" b="1" dirty="0">
                <a:solidFill>
                  <a:schemeClr val="tx2"/>
                </a:solidFill>
                <a:latin typeface="Aptos" panose="020B0004020202020204" pitchFamily="34" charset="0"/>
              </a:rPr>
              <a:t>Midwest has similar levels of optimism.</a:t>
            </a:r>
          </a:p>
        </p:txBody>
      </p:sp>
      <p:sp>
        <p:nvSpPr>
          <p:cNvPr id="7" name="Text Box 7" descr="MarketSight_Chart_SampleSize:f07da714-6d15-40a4-96b9-ad47013c3a79">
            <a:extLst>
              <a:ext uri="{FF2B5EF4-FFF2-40B4-BE49-F238E27FC236}">
                <a16:creationId xmlns:a16="http://schemas.microsoft.com/office/drawing/2014/main" id="{A764CF67-A986-488A-9ECB-1CD6FE4ED7B0}"/>
              </a:ext>
            </a:extLst>
          </p:cNvPr>
          <p:cNvSpPr>
            <a:spLocks noChangeArrowheads="1"/>
          </p:cNvSpPr>
          <p:nvPr/>
        </p:nvSpPr>
        <p:spPr>
          <a:xfrm>
            <a:off x="3582055" y="990601"/>
            <a:ext cx="5027890" cy="615393"/>
          </a:xfrm>
          <a:prstGeom prst="rect">
            <a:avLst/>
          </a:prstGeom>
          <a:noFill/>
          <a:ln w="9525">
            <a:noFill/>
            <a:miter lim="800000"/>
          </a:ln>
        </p:spPr>
        <p:txBody>
          <a:bodyPr wrap="square" anchor="ctr">
            <a:spAutoFit/>
          </a:bodyPr>
          <a:lstStyle>
            <a:defPPr>
              <a:defRPr lang="en-US"/>
            </a:defPPr>
          </a:lstStyle>
          <a:p>
            <a:pPr algn="ctr" fontAlgn="base">
              <a:spcBef>
                <a:spcPct val="0"/>
              </a:spcBef>
              <a:spcAft>
                <a:spcPct val="0"/>
              </a:spcAft>
              <a:buNone/>
              <a:defRPr kumimoji="0" b="0" i="0" normalizeH="0" noProof="0">
                <a:uLnTx/>
                <a:uFillTx/>
                <a:latin typeface="Arial" pitchFamily="34" charset="0"/>
                <a:ea typeface="+mn-ea"/>
                <a:cs typeface="+mn-cs"/>
              </a:defRPr>
            </a:pPr>
            <a:r>
              <a:rPr lang="en-US" sz="1799" dirty="0">
                <a:latin typeface="Century Gothic" panose="020B0502020202020204" pitchFamily="34" charset="0"/>
              </a:rPr>
              <a:t>Current Economic Sentiment</a:t>
            </a:r>
          </a:p>
          <a:p>
            <a:pPr algn="ctr" fontAlgn="base">
              <a:spcBef>
                <a:spcPct val="0"/>
              </a:spcBef>
              <a:spcAft>
                <a:spcPct val="0"/>
              </a:spcAft>
              <a:buNone/>
              <a:defRPr kumimoji="0" b="0" i="0" normalizeH="0" noProof="0">
                <a:uLnTx/>
                <a:uFillTx/>
                <a:latin typeface="Arial" pitchFamily="34" charset="0"/>
                <a:ea typeface="+mn-ea"/>
                <a:cs typeface="+mn-cs"/>
              </a:defRPr>
            </a:pPr>
            <a:r>
              <a:rPr lang="en-US" sz="1600" dirty="0">
                <a:latin typeface="Century Gothic" panose="020B0502020202020204" pitchFamily="34" charset="0"/>
              </a:rPr>
              <a:t>Net Rating by Segment</a:t>
            </a:r>
          </a:p>
        </p:txBody>
      </p:sp>
      <p:graphicFrame>
        <p:nvGraphicFramePr>
          <p:cNvPr id="17" name="Table 11">
            <a:extLst>
              <a:ext uri="{FF2B5EF4-FFF2-40B4-BE49-F238E27FC236}">
                <a16:creationId xmlns:a16="http://schemas.microsoft.com/office/drawing/2014/main" id="{659A67C3-8F1B-4F38-A0C8-88D7F138D095}"/>
              </a:ext>
            </a:extLst>
          </p:cNvPr>
          <p:cNvGraphicFramePr>
            <a:graphicFrameLocks noGrp="1"/>
          </p:cNvGraphicFramePr>
          <p:nvPr>
            <p:extLst>
              <p:ext uri="{D42A27DB-BD31-4B8C-83A1-F6EECF244321}">
                <p14:modId xmlns:p14="http://schemas.microsoft.com/office/powerpoint/2010/main" val="2243829846"/>
              </p:ext>
            </p:extLst>
          </p:nvPr>
        </p:nvGraphicFramePr>
        <p:xfrm>
          <a:off x="609599" y="1578676"/>
          <a:ext cx="10972800" cy="4389120"/>
        </p:xfrm>
        <a:graphic>
          <a:graphicData uri="http://schemas.openxmlformats.org/drawingml/2006/table">
            <a:tbl>
              <a:tblPr firstRow="1" bandRow="1">
                <a:tableStyleId>{073A0DAA-6AF3-43AB-8588-CEC1D06C72B9}</a:tableStyleId>
              </a:tblPr>
              <a:tblGrid>
                <a:gridCol w="2104241">
                  <a:extLst>
                    <a:ext uri="{9D8B030D-6E8A-4147-A177-3AD203B41FA5}">
                      <a16:colId xmlns:a16="http://schemas.microsoft.com/office/drawing/2014/main" val="1645717911"/>
                    </a:ext>
                  </a:extLst>
                </a:gridCol>
                <a:gridCol w="1223268">
                  <a:extLst>
                    <a:ext uri="{9D8B030D-6E8A-4147-A177-3AD203B41FA5}">
                      <a16:colId xmlns:a16="http://schemas.microsoft.com/office/drawing/2014/main" val="4008461280"/>
                    </a:ext>
                  </a:extLst>
                </a:gridCol>
                <a:gridCol w="1310606">
                  <a:extLst>
                    <a:ext uri="{9D8B030D-6E8A-4147-A177-3AD203B41FA5}">
                      <a16:colId xmlns:a16="http://schemas.microsoft.com/office/drawing/2014/main" val="3151628075"/>
                    </a:ext>
                  </a:extLst>
                </a:gridCol>
                <a:gridCol w="1266937">
                  <a:extLst>
                    <a:ext uri="{9D8B030D-6E8A-4147-A177-3AD203B41FA5}">
                      <a16:colId xmlns:a16="http://schemas.microsoft.com/office/drawing/2014/main" val="1870866302"/>
                    </a:ext>
                  </a:extLst>
                </a:gridCol>
                <a:gridCol w="1266937">
                  <a:extLst>
                    <a:ext uri="{9D8B030D-6E8A-4147-A177-3AD203B41FA5}">
                      <a16:colId xmlns:a16="http://schemas.microsoft.com/office/drawing/2014/main" val="4203816179"/>
                    </a:ext>
                  </a:extLst>
                </a:gridCol>
                <a:gridCol w="1266937">
                  <a:extLst>
                    <a:ext uri="{9D8B030D-6E8A-4147-A177-3AD203B41FA5}">
                      <a16:colId xmlns:a16="http://schemas.microsoft.com/office/drawing/2014/main" val="97094510"/>
                    </a:ext>
                  </a:extLst>
                </a:gridCol>
                <a:gridCol w="1266937">
                  <a:extLst>
                    <a:ext uri="{9D8B030D-6E8A-4147-A177-3AD203B41FA5}">
                      <a16:colId xmlns:a16="http://schemas.microsoft.com/office/drawing/2014/main" val="1905607420"/>
                    </a:ext>
                  </a:extLst>
                </a:gridCol>
                <a:gridCol w="1266937">
                  <a:extLst>
                    <a:ext uri="{9D8B030D-6E8A-4147-A177-3AD203B41FA5}">
                      <a16:colId xmlns:a16="http://schemas.microsoft.com/office/drawing/2014/main" val="2619938728"/>
                    </a:ext>
                  </a:extLst>
                </a:gridCol>
              </a:tblGrid>
              <a:tr h="701040">
                <a:tc>
                  <a:txBody>
                    <a:bodyPr/>
                    <a:lstStyle/>
                    <a:p>
                      <a:r>
                        <a:rPr lang="en-US" sz="1400" i="1" dirty="0">
                          <a:latin typeface="+mn-lt"/>
                        </a:rPr>
                        <a:t>Condition of the U.S. economy</a:t>
                      </a:r>
                    </a:p>
                  </a:txBody>
                  <a:tcPr anchor="ctr">
                    <a:solidFill>
                      <a:srgbClr val="0070C0"/>
                    </a:solidFill>
                  </a:tcPr>
                </a:tc>
                <a:tc>
                  <a:txBody>
                    <a:bodyPr/>
                    <a:lstStyle/>
                    <a:p>
                      <a:pPr algn="ctr" fontAlgn="b"/>
                      <a:r>
                        <a:rPr lang="en-US" sz="1400" b="1" i="0" u="none" strike="noStrike" dirty="0">
                          <a:solidFill>
                            <a:schemeClr val="bg1"/>
                          </a:solidFill>
                          <a:effectLst/>
                          <a:latin typeface="+mn-lt"/>
                        </a:rPr>
                        <a:t>2024 Q1</a:t>
                      </a:r>
                    </a:p>
                    <a:p>
                      <a:pPr algn="ctr" fontAlgn="b"/>
                      <a:r>
                        <a:rPr lang="en-US" sz="1400" b="1" i="0" u="none" strike="noStrike" dirty="0">
                          <a:solidFill>
                            <a:schemeClr val="bg1"/>
                          </a:solidFill>
                          <a:effectLst/>
                          <a:latin typeface="+mn-lt"/>
                        </a:rPr>
                        <a:t>(n=562)</a:t>
                      </a:r>
                    </a:p>
                  </a:txBody>
                  <a:tcPr anchor="ctr">
                    <a:solidFill>
                      <a:srgbClr val="0070C0"/>
                    </a:solidFill>
                  </a:tcPr>
                </a:tc>
                <a:tc>
                  <a:txBody>
                    <a:bodyPr/>
                    <a:lstStyle/>
                    <a:p>
                      <a:pPr algn="ctr" fontAlgn="b"/>
                      <a:r>
                        <a:rPr lang="en-US" sz="1400" b="1" i="0" u="none" strike="noStrike" dirty="0">
                          <a:solidFill>
                            <a:schemeClr val="bg1"/>
                          </a:solidFill>
                          <a:effectLst/>
                          <a:latin typeface="+mn-lt"/>
                        </a:rPr>
                        <a:t>2024 Q2</a:t>
                      </a:r>
                    </a:p>
                    <a:p>
                      <a:pPr algn="ctr" fontAlgn="b"/>
                      <a:r>
                        <a:rPr lang="en-US" sz="1400" b="1" i="0" u="none" strike="noStrike" dirty="0">
                          <a:solidFill>
                            <a:schemeClr val="bg1"/>
                          </a:solidFill>
                          <a:effectLst/>
                          <a:latin typeface="+mn-lt"/>
                        </a:rPr>
                        <a:t>(n=640)</a:t>
                      </a:r>
                    </a:p>
                  </a:txBody>
                  <a:tcPr anchor="ctr">
                    <a:solidFill>
                      <a:srgbClr val="0070C0"/>
                    </a:solidFill>
                  </a:tcPr>
                </a:tc>
                <a:tc>
                  <a:txBody>
                    <a:bodyPr/>
                    <a:lstStyle/>
                    <a:p>
                      <a:pPr algn="ctr" fontAlgn="b"/>
                      <a:r>
                        <a:rPr lang="en-US" sz="1400" b="1" i="0" u="none" strike="noStrike" dirty="0">
                          <a:solidFill>
                            <a:schemeClr val="bg1"/>
                          </a:solidFill>
                          <a:effectLst/>
                          <a:latin typeface="+mn-lt"/>
                        </a:rPr>
                        <a:t>2024 Q3</a:t>
                      </a:r>
                    </a:p>
                    <a:p>
                      <a:pPr algn="ctr" fontAlgn="b"/>
                      <a:r>
                        <a:rPr lang="en-US" sz="1400" b="1" i="0" u="none" strike="noStrike" dirty="0">
                          <a:solidFill>
                            <a:schemeClr val="bg1"/>
                          </a:solidFill>
                          <a:effectLst/>
                          <a:latin typeface="+mn-lt"/>
                        </a:rPr>
                        <a:t>(n=627)</a:t>
                      </a:r>
                    </a:p>
                  </a:txBody>
                  <a:tcPr anchor="ctr">
                    <a:solidFill>
                      <a:srgbClr val="0070C0"/>
                    </a:solidFill>
                  </a:tcPr>
                </a:tc>
                <a:tc>
                  <a:txBody>
                    <a:bodyPr/>
                    <a:lstStyle/>
                    <a:p>
                      <a:pPr algn="ctr" fontAlgn="b"/>
                      <a:r>
                        <a:rPr lang="en-US" sz="1400" b="1" i="0" u="none" strike="noStrike" dirty="0">
                          <a:solidFill>
                            <a:schemeClr val="bg1"/>
                          </a:solidFill>
                          <a:effectLst/>
                          <a:latin typeface="+mn-lt"/>
                        </a:rPr>
                        <a:t>2024 Q4</a:t>
                      </a:r>
                    </a:p>
                    <a:p>
                      <a:pPr algn="ctr" fontAlgn="b"/>
                      <a:r>
                        <a:rPr lang="en-US" sz="1400" b="1" i="0" u="none" strike="noStrike" dirty="0">
                          <a:solidFill>
                            <a:schemeClr val="bg1"/>
                          </a:solidFill>
                          <a:effectLst/>
                          <a:latin typeface="+mn-lt"/>
                        </a:rPr>
                        <a:t>(n=569)</a:t>
                      </a:r>
                    </a:p>
                  </a:txBody>
                  <a:tcPr anchor="ctr">
                    <a:solidFill>
                      <a:srgbClr val="0070C0"/>
                    </a:solidFill>
                  </a:tcPr>
                </a:tc>
                <a:tc>
                  <a:txBody>
                    <a:bodyPr/>
                    <a:lstStyle/>
                    <a:p>
                      <a:pPr algn="ctr" fontAlgn="b"/>
                      <a:r>
                        <a:rPr lang="en-US" sz="1400" b="1" i="0" u="none" strike="noStrike" dirty="0">
                          <a:solidFill>
                            <a:schemeClr val="bg1"/>
                          </a:solidFill>
                          <a:effectLst/>
                          <a:latin typeface="+mn-lt"/>
                        </a:rPr>
                        <a:t>2025 Q1</a:t>
                      </a:r>
                    </a:p>
                    <a:p>
                      <a:pPr algn="ctr" fontAlgn="b"/>
                      <a:r>
                        <a:rPr lang="en-US" sz="1400" b="1" i="0" u="none" strike="noStrike" dirty="0">
                          <a:solidFill>
                            <a:schemeClr val="bg1"/>
                          </a:solidFill>
                          <a:effectLst/>
                          <a:latin typeface="+mn-lt"/>
                        </a:rPr>
                        <a:t>(n=637)</a:t>
                      </a:r>
                    </a:p>
                  </a:txBody>
                  <a:tcPr anchor="ctr">
                    <a:solidFill>
                      <a:srgbClr val="0070C0"/>
                    </a:solidFill>
                  </a:tcPr>
                </a:tc>
                <a:tc>
                  <a:txBody>
                    <a:bodyPr/>
                    <a:lstStyle/>
                    <a:p>
                      <a:pPr algn="ctr"/>
                      <a:r>
                        <a:rPr lang="en-US" sz="1400" dirty="0">
                          <a:latin typeface="+mn-lt"/>
                        </a:rPr>
                        <a:t>Change vs. Previous Quarter</a:t>
                      </a:r>
                    </a:p>
                  </a:txBody>
                  <a:tcPr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mn-lt"/>
                        </a:rPr>
                        <a:t>Change vs. Previous Year</a:t>
                      </a:r>
                    </a:p>
                  </a:txBody>
                  <a:tcPr anchor="ctr">
                    <a:solidFill>
                      <a:srgbClr val="0070C0"/>
                    </a:solidFill>
                  </a:tcPr>
                </a:tc>
                <a:extLst>
                  <a:ext uri="{0D108BD9-81ED-4DB2-BD59-A6C34878D82A}">
                    <a16:rowId xmlns:a16="http://schemas.microsoft.com/office/drawing/2014/main" val="3428712439"/>
                  </a:ext>
                </a:extLst>
              </a:tr>
              <a:tr h="292100">
                <a:tc>
                  <a:txBody>
                    <a:bodyPr/>
                    <a:lstStyle/>
                    <a:p>
                      <a:pPr algn="l" fontAlgn="b"/>
                      <a:r>
                        <a:rPr lang="en-US" sz="1400" b="1" i="0" u="none" strike="noStrike" dirty="0">
                          <a:solidFill>
                            <a:schemeClr val="tx1"/>
                          </a:solidFill>
                          <a:effectLst/>
                          <a:latin typeface="+mn-lt"/>
                        </a:rPr>
                        <a:t>TOTAL</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+35</a:t>
                      </a:r>
                    </a:p>
                  </a:txBody>
                  <a:tcPr marL="9525" marR="9525" marT="9525" marB="0"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+39</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+38</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+36</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+49</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+13</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+14</a:t>
                      </a:r>
                    </a:p>
                  </a:txBody>
                  <a:tcPr anchor="ctr"/>
                </a:tc>
                <a:extLst>
                  <a:ext uri="{0D108BD9-81ED-4DB2-BD59-A6C34878D82A}">
                    <a16:rowId xmlns:a16="http://schemas.microsoft.com/office/drawing/2014/main" val="3372149954"/>
                  </a:ext>
                </a:extLst>
              </a:tr>
              <a:tr h="292100">
                <a:tc>
                  <a:txBody>
                    <a:bodyPr/>
                    <a:lstStyle/>
                    <a:p>
                      <a:pPr algn="l" fontAlgn="b"/>
                      <a:r>
                        <a:rPr lang="en-US" sz="1400" b="1" i="0" u="none" strike="noStrike" dirty="0">
                          <a:solidFill>
                            <a:schemeClr val="tx1"/>
                          </a:solidFill>
                          <a:effectLst/>
                          <a:latin typeface="+mn-lt"/>
                        </a:rPr>
                        <a:t>REGION</a:t>
                      </a:r>
                    </a:p>
                  </a:txBody>
                  <a:tcPr anchor="ctr"/>
                </a:tc>
                <a:tc>
                  <a:txBody>
                    <a:bodyPr/>
                    <a:lstStyle/>
                    <a:p>
                      <a:pPr marL="0" algn="ctr" defTabSz="914400" rtl="0" eaLnBrk="1" fontAlgn="b" latinLnBrk="0" hangingPunct="1"/>
                      <a:endParaRPr lang="en-US" sz="1400" b="1" i="0" u="none" strike="noStrike" kern="1200" dirty="0">
                        <a:solidFill>
                          <a:schemeClr val="accent3">
                            <a:lumMod val="75000"/>
                          </a:schemeClr>
                        </a:solidFill>
                        <a:effectLst/>
                        <a:latin typeface="+mn-lt"/>
                        <a:ea typeface="+mn-ea"/>
                        <a:cs typeface="+mn-cs"/>
                      </a:endParaRPr>
                    </a:p>
                  </a:txBody>
                  <a:tcPr marL="9525" marR="9525" marT="9525" marB="0" anchor="ctr"/>
                </a:tc>
                <a:tc>
                  <a:txBody>
                    <a:bodyPr/>
                    <a:lstStyle/>
                    <a:p>
                      <a:pPr marL="0" algn="ctr" defTabSz="914400" rtl="0" eaLnBrk="1" fontAlgn="b" latinLnBrk="0" hangingPunct="1"/>
                      <a:endParaRPr lang="en-US" sz="1400" b="1" i="0" u="none" strike="noStrike" kern="1200" dirty="0">
                        <a:solidFill>
                          <a:schemeClr val="accent3">
                            <a:lumMod val="75000"/>
                          </a:schemeClr>
                        </a:solidFill>
                        <a:effectLst/>
                        <a:latin typeface="+mn-lt"/>
                        <a:ea typeface="+mn-ea"/>
                        <a:cs typeface="+mn-cs"/>
                      </a:endParaRPr>
                    </a:p>
                  </a:txBody>
                  <a:tcPr anchor="ctr"/>
                </a:tc>
                <a:tc>
                  <a:txBody>
                    <a:bodyPr/>
                    <a:lstStyle/>
                    <a:p>
                      <a:pPr marL="0" algn="ctr" defTabSz="914400" rtl="0" eaLnBrk="1" fontAlgn="b" latinLnBrk="0" hangingPunct="1"/>
                      <a:endParaRPr lang="en-US" sz="1400" b="1" i="0" u="none" strike="noStrike" kern="1200" dirty="0">
                        <a:solidFill>
                          <a:schemeClr val="accent3">
                            <a:lumMod val="75000"/>
                          </a:schemeClr>
                        </a:solidFill>
                        <a:effectLst/>
                        <a:latin typeface="+mn-lt"/>
                        <a:ea typeface="+mn-ea"/>
                        <a:cs typeface="+mn-cs"/>
                      </a:endParaRPr>
                    </a:p>
                  </a:txBody>
                  <a:tcPr anchor="ctr"/>
                </a:tc>
                <a:tc>
                  <a:txBody>
                    <a:bodyPr/>
                    <a:lstStyle/>
                    <a:p>
                      <a:pPr marL="0" algn="ctr" defTabSz="914400" rtl="0" eaLnBrk="1" fontAlgn="b" latinLnBrk="0" hangingPunct="1"/>
                      <a:endParaRPr lang="en-US" sz="1400" b="1" i="0" u="none" strike="noStrike" kern="1200" dirty="0">
                        <a:solidFill>
                          <a:schemeClr val="accent3">
                            <a:lumMod val="75000"/>
                          </a:schemeClr>
                        </a:solidFill>
                        <a:effectLst/>
                        <a:latin typeface="+mn-lt"/>
                        <a:ea typeface="+mn-ea"/>
                        <a:cs typeface="+mn-cs"/>
                      </a:endParaRPr>
                    </a:p>
                  </a:txBody>
                  <a:tcPr anchor="ctr"/>
                </a:tc>
                <a:tc>
                  <a:txBody>
                    <a:bodyPr/>
                    <a:lstStyle/>
                    <a:p>
                      <a:pPr marL="0" algn="ctr" defTabSz="914400" rtl="0" eaLnBrk="1" fontAlgn="b" latinLnBrk="0" hangingPunct="1"/>
                      <a:endParaRPr lang="en-US" sz="1400" b="1" i="0" u="none" strike="noStrike" kern="1200" dirty="0">
                        <a:solidFill>
                          <a:schemeClr val="accent3">
                            <a:lumMod val="75000"/>
                          </a:schemeClr>
                        </a:solidFill>
                        <a:effectLst/>
                        <a:latin typeface="+mn-lt"/>
                        <a:ea typeface="+mn-ea"/>
                        <a:cs typeface="+mn-cs"/>
                      </a:endParaRP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 </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 </a:t>
                      </a:r>
                    </a:p>
                  </a:txBody>
                  <a:tcPr anchor="ctr"/>
                </a:tc>
                <a:extLst>
                  <a:ext uri="{0D108BD9-81ED-4DB2-BD59-A6C34878D82A}">
                    <a16:rowId xmlns:a16="http://schemas.microsoft.com/office/drawing/2014/main" val="788079338"/>
                  </a:ext>
                </a:extLst>
              </a:tr>
              <a:tr h="292100">
                <a:tc>
                  <a:txBody>
                    <a:bodyPr/>
                    <a:lstStyle/>
                    <a:p>
                      <a:pPr lvl="1" algn="l" fontAlgn="b"/>
                      <a:r>
                        <a:rPr lang="en-US" sz="1400" b="0" i="0" u="none" strike="noStrike" dirty="0">
                          <a:solidFill>
                            <a:schemeClr val="tx1"/>
                          </a:solidFill>
                          <a:effectLst/>
                          <a:latin typeface="+mn-lt"/>
                        </a:rPr>
                        <a:t>Northeast</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+43</a:t>
                      </a:r>
                    </a:p>
                  </a:txBody>
                  <a:tcPr marL="9525" marR="9525" marT="9525" marB="0"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+54</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+53</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+45</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+50</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+5</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+7</a:t>
                      </a:r>
                    </a:p>
                  </a:txBody>
                  <a:tcPr anchor="ctr"/>
                </a:tc>
                <a:extLst>
                  <a:ext uri="{0D108BD9-81ED-4DB2-BD59-A6C34878D82A}">
                    <a16:rowId xmlns:a16="http://schemas.microsoft.com/office/drawing/2014/main" val="82031532"/>
                  </a:ext>
                </a:extLst>
              </a:tr>
              <a:tr h="292100">
                <a:tc>
                  <a:txBody>
                    <a:bodyPr/>
                    <a:lstStyle/>
                    <a:p>
                      <a:pPr lvl="1" algn="l" fontAlgn="b"/>
                      <a:r>
                        <a:rPr lang="en-US" sz="1400" b="0" i="0" u="none" strike="noStrike" dirty="0">
                          <a:solidFill>
                            <a:schemeClr val="tx1"/>
                          </a:solidFill>
                          <a:effectLst/>
                          <a:latin typeface="+mn-lt"/>
                        </a:rPr>
                        <a:t>South</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+24</a:t>
                      </a:r>
                    </a:p>
                  </a:txBody>
                  <a:tcPr marL="9525" marR="9525" marT="9525" marB="0"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+35</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+29</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+21</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+47</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+26</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+23</a:t>
                      </a:r>
                    </a:p>
                  </a:txBody>
                  <a:tcPr anchor="ctr"/>
                </a:tc>
                <a:extLst>
                  <a:ext uri="{0D108BD9-81ED-4DB2-BD59-A6C34878D82A}">
                    <a16:rowId xmlns:a16="http://schemas.microsoft.com/office/drawing/2014/main" val="1965369706"/>
                  </a:ext>
                </a:extLst>
              </a:tr>
              <a:tr h="292100">
                <a:tc>
                  <a:txBody>
                    <a:bodyPr/>
                    <a:lstStyle/>
                    <a:p>
                      <a:pPr lvl="1" algn="l" fontAlgn="b"/>
                      <a:r>
                        <a:rPr lang="en-US" sz="1400" b="0" i="0" u="none" strike="noStrike" dirty="0">
                          <a:solidFill>
                            <a:schemeClr val="tx1"/>
                          </a:solidFill>
                          <a:effectLst/>
                          <a:latin typeface="+mn-lt"/>
                        </a:rPr>
                        <a:t>Midwest</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+44</a:t>
                      </a:r>
                    </a:p>
                  </a:txBody>
                  <a:tcPr marL="9525" marR="9525" marT="9525" marB="0"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+40</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+41</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+47</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+50</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+6</a:t>
                      </a:r>
                    </a:p>
                  </a:txBody>
                  <a:tcPr anchor="ctr"/>
                </a:tc>
                <a:extLst>
                  <a:ext uri="{0D108BD9-81ED-4DB2-BD59-A6C34878D82A}">
                    <a16:rowId xmlns:a16="http://schemas.microsoft.com/office/drawing/2014/main" val="192936126"/>
                  </a:ext>
                </a:extLst>
              </a:tr>
              <a:tr h="292100">
                <a:tc>
                  <a:txBody>
                    <a:bodyPr/>
                    <a:lstStyle/>
                    <a:p>
                      <a:pPr lvl="1" algn="l" fontAlgn="b"/>
                      <a:r>
                        <a:rPr lang="en-US" sz="1400" b="0" i="0" u="none" strike="noStrike" dirty="0">
                          <a:solidFill>
                            <a:schemeClr val="tx1"/>
                          </a:solidFill>
                          <a:effectLst/>
                          <a:latin typeface="+mn-lt"/>
                        </a:rPr>
                        <a:t>West</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+33</a:t>
                      </a:r>
                    </a:p>
                  </a:txBody>
                  <a:tcPr marL="9525" marR="9525" marT="9525" marB="0"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+33</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+35</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+36</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+53</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+17</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+20</a:t>
                      </a:r>
                    </a:p>
                  </a:txBody>
                  <a:tcPr anchor="ctr"/>
                </a:tc>
                <a:extLst>
                  <a:ext uri="{0D108BD9-81ED-4DB2-BD59-A6C34878D82A}">
                    <a16:rowId xmlns:a16="http://schemas.microsoft.com/office/drawing/2014/main" val="2137340326"/>
                  </a:ext>
                </a:extLst>
              </a:tr>
              <a:tr h="292100">
                <a:tc>
                  <a:txBody>
                    <a:bodyPr/>
                    <a:lstStyle/>
                    <a:p>
                      <a:pPr algn="l" fontAlgn="b"/>
                      <a:r>
                        <a:rPr lang="en-US" sz="1400" b="1" i="0" u="none" strike="noStrike" dirty="0">
                          <a:solidFill>
                            <a:schemeClr val="tx1"/>
                          </a:solidFill>
                          <a:effectLst/>
                          <a:latin typeface="+mn-lt"/>
                        </a:rPr>
                        <a:t>FIRM SIZE</a:t>
                      </a:r>
                    </a:p>
                  </a:txBody>
                  <a:tcPr anchor="ctr"/>
                </a:tc>
                <a:tc>
                  <a:txBody>
                    <a:bodyPr/>
                    <a:lstStyle/>
                    <a:p>
                      <a:pPr marL="0" algn="ctr" defTabSz="914400" rtl="0" eaLnBrk="1" fontAlgn="b" latinLnBrk="0" hangingPunct="1"/>
                      <a:endParaRPr lang="en-US" sz="1400" b="1" i="0" u="none" strike="noStrike" kern="1200" dirty="0">
                        <a:solidFill>
                          <a:schemeClr val="accent3">
                            <a:lumMod val="75000"/>
                          </a:schemeClr>
                        </a:solidFill>
                        <a:effectLst/>
                        <a:latin typeface="+mn-lt"/>
                        <a:ea typeface="+mn-ea"/>
                        <a:cs typeface="+mn-cs"/>
                      </a:endParaRPr>
                    </a:p>
                  </a:txBody>
                  <a:tcPr marL="9525" marR="9525" marT="9525" marB="0" anchor="ctr"/>
                </a:tc>
                <a:tc>
                  <a:txBody>
                    <a:bodyPr/>
                    <a:lstStyle/>
                    <a:p>
                      <a:pPr marL="0" algn="ctr" defTabSz="914400" rtl="0" eaLnBrk="1" fontAlgn="b" latinLnBrk="0" hangingPunct="1"/>
                      <a:endParaRPr lang="en-US" sz="1400" b="1" i="0" u="none" strike="noStrike" kern="1200" dirty="0">
                        <a:solidFill>
                          <a:schemeClr val="accent3">
                            <a:lumMod val="75000"/>
                          </a:schemeClr>
                        </a:solidFill>
                        <a:effectLst/>
                        <a:latin typeface="+mn-lt"/>
                        <a:ea typeface="+mn-ea"/>
                        <a:cs typeface="+mn-cs"/>
                      </a:endParaRPr>
                    </a:p>
                  </a:txBody>
                  <a:tcPr anchor="ctr"/>
                </a:tc>
                <a:tc>
                  <a:txBody>
                    <a:bodyPr/>
                    <a:lstStyle/>
                    <a:p>
                      <a:pPr marL="0" algn="ctr" defTabSz="914400" rtl="0" eaLnBrk="1" fontAlgn="b" latinLnBrk="0" hangingPunct="1"/>
                      <a:endParaRPr lang="en-US" sz="1400" b="1" i="0" u="none" strike="noStrike" kern="1200" dirty="0">
                        <a:solidFill>
                          <a:schemeClr val="accent3">
                            <a:lumMod val="75000"/>
                          </a:schemeClr>
                        </a:solidFill>
                        <a:effectLst/>
                        <a:latin typeface="+mn-lt"/>
                        <a:ea typeface="+mn-ea"/>
                        <a:cs typeface="+mn-cs"/>
                      </a:endParaRPr>
                    </a:p>
                  </a:txBody>
                  <a:tcPr anchor="ctr"/>
                </a:tc>
                <a:tc>
                  <a:txBody>
                    <a:bodyPr/>
                    <a:lstStyle/>
                    <a:p>
                      <a:pPr marL="0" algn="ctr" defTabSz="914400" rtl="0" eaLnBrk="1" fontAlgn="b" latinLnBrk="0" hangingPunct="1"/>
                      <a:endParaRPr lang="en-US" sz="1400" b="1" i="0" u="none" strike="noStrike" kern="1200" dirty="0">
                        <a:solidFill>
                          <a:schemeClr val="accent3">
                            <a:lumMod val="75000"/>
                          </a:schemeClr>
                        </a:solidFill>
                        <a:effectLst/>
                        <a:latin typeface="+mn-lt"/>
                        <a:ea typeface="+mn-ea"/>
                        <a:cs typeface="+mn-cs"/>
                      </a:endParaRPr>
                    </a:p>
                  </a:txBody>
                  <a:tcPr anchor="ctr"/>
                </a:tc>
                <a:tc>
                  <a:txBody>
                    <a:bodyPr/>
                    <a:lstStyle/>
                    <a:p>
                      <a:pPr marL="0" algn="ctr" defTabSz="914400" rtl="0" eaLnBrk="1" fontAlgn="b" latinLnBrk="0" hangingPunct="1"/>
                      <a:endParaRPr lang="en-US" sz="1400" b="1" i="0" u="none" strike="noStrike" kern="1200" dirty="0">
                        <a:solidFill>
                          <a:schemeClr val="accent3">
                            <a:lumMod val="75000"/>
                          </a:schemeClr>
                        </a:solidFill>
                        <a:effectLst/>
                        <a:latin typeface="+mn-lt"/>
                        <a:ea typeface="+mn-ea"/>
                        <a:cs typeface="+mn-cs"/>
                      </a:endParaRP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 </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 </a:t>
                      </a:r>
                    </a:p>
                  </a:txBody>
                  <a:tcPr anchor="ctr"/>
                </a:tc>
                <a:extLst>
                  <a:ext uri="{0D108BD9-81ED-4DB2-BD59-A6C34878D82A}">
                    <a16:rowId xmlns:a16="http://schemas.microsoft.com/office/drawing/2014/main" val="1541520844"/>
                  </a:ext>
                </a:extLst>
              </a:tr>
              <a:tr h="292100">
                <a:tc>
                  <a:txBody>
                    <a:bodyPr/>
                    <a:lstStyle/>
                    <a:p>
                      <a:pPr lvl="1" algn="l" fontAlgn="b"/>
                      <a:r>
                        <a:rPr lang="en-US" sz="1400" b="0" i="0" u="none" strike="noStrike" dirty="0">
                          <a:solidFill>
                            <a:schemeClr val="tx1"/>
                          </a:solidFill>
                          <a:effectLst/>
                          <a:latin typeface="+mn-lt"/>
                        </a:rPr>
                        <a:t>1-25</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+23</a:t>
                      </a:r>
                    </a:p>
                  </a:txBody>
                  <a:tcPr marL="9525" marR="9525" marT="9525" marB="0"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+27</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+24</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+26</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+35</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+9</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+12</a:t>
                      </a:r>
                    </a:p>
                  </a:txBody>
                  <a:tcPr anchor="ctr"/>
                </a:tc>
                <a:extLst>
                  <a:ext uri="{0D108BD9-81ED-4DB2-BD59-A6C34878D82A}">
                    <a16:rowId xmlns:a16="http://schemas.microsoft.com/office/drawing/2014/main" val="1698419267"/>
                  </a:ext>
                </a:extLst>
              </a:tr>
              <a:tr h="292100">
                <a:tc>
                  <a:txBody>
                    <a:bodyPr/>
                    <a:lstStyle/>
                    <a:p>
                      <a:pPr lvl="1" algn="l" fontAlgn="b"/>
                      <a:r>
                        <a:rPr lang="en-US" sz="1400" b="0" i="0" u="none" strike="noStrike" dirty="0">
                          <a:solidFill>
                            <a:schemeClr val="tx1"/>
                          </a:solidFill>
                          <a:effectLst/>
                          <a:latin typeface="+mn-lt"/>
                        </a:rPr>
                        <a:t>26-50</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+32</a:t>
                      </a:r>
                    </a:p>
                  </a:txBody>
                  <a:tcPr marL="9525" marR="9525" marT="9525" marB="0"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+34</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+30</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+23</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+44</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+21</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+12</a:t>
                      </a:r>
                    </a:p>
                  </a:txBody>
                  <a:tcPr anchor="ctr"/>
                </a:tc>
                <a:extLst>
                  <a:ext uri="{0D108BD9-81ED-4DB2-BD59-A6C34878D82A}">
                    <a16:rowId xmlns:a16="http://schemas.microsoft.com/office/drawing/2014/main" val="3878669238"/>
                  </a:ext>
                </a:extLst>
              </a:tr>
              <a:tr h="292100">
                <a:tc>
                  <a:txBody>
                    <a:bodyPr/>
                    <a:lstStyle/>
                    <a:p>
                      <a:pPr lvl="1" algn="l" fontAlgn="b"/>
                      <a:r>
                        <a:rPr lang="en-US" sz="1400" b="0" i="0" u="none" strike="noStrike" dirty="0">
                          <a:solidFill>
                            <a:schemeClr val="tx1"/>
                          </a:solidFill>
                          <a:effectLst/>
                          <a:latin typeface="+mn-lt"/>
                        </a:rPr>
                        <a:t>51-200</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+37</a:t>
                      </a:r>
                    </a:p>
                  </a:txBody>
                  <a:tcPr marL="9525" marR="9525" marT="9525" marB="0"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+37</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+44</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+33</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+53</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+20</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+16</a:t>
                      </a:r>
                    </a:p>
                  </a:txBody>
                  <a:tcPr anchor="ctr"/>
                </a:tc>
                <a:extLst>
                  <a:ext uri="{0D108BD9-81ED-4DB2-BD59-A6C34878D82A}">
                    <a16:rowId xmlns:a16="http://schemas.microsoft.com/office/drawing/2014/main" val="3505637564"/>
                  </a:ext>
                </a:extLst>
              </a:tr>
              <a:tr h="292100">
                <a:tc>
                  <a:txBody>
                    <a:bodyPr/>
                    <a:lstStyle/>
                    <a:p>
                      <a:pPr lvl="1" algn="l" fontAlgn="b"/>
                      <a:r>
                        <a:rPr lang="en-US" sz="1400" b="0" i="0" u="none" strike="noStrike" dirty="0">
                          <a:solidFill>
                            <a:schemeClr val="tx1"/>
                          </a:solidFill>
                          <a:effectLst/>
                          <a:latin typeface="+mn-lt"/>
                        </a:rPr>
                        <a:t>201-500</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+36</a:t>
                      </a:r>
                    </a:p>
                  </a:txBody>
                  <a:tcPr marL="9525" marR="9525" marT="9525" marB="0"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+54</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+44</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+40</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+54</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+14</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+18</a:t>
                      </a:r>
                    </a:p>
                  </a:txBody>
                  <a:tcPr anchor="ctr"/>
                </a:tc>
                <a:extLst>
                  <a:ext uri="{0D108BD9-81ED-4DB2-BD59-A6C34878D82A}">
                    <a16:rowId xmlns:a16="http://schemas.microsoft.com/office/drawing/2014/main" val="1436355172"/>
                  </a:ext>
                </a:extLst>
              </a:tr>
              <a:tr h="292100">
                <a:tc>
                  <a:txBody>
                    <a:bodyPr/>
                    <a:lstStyle/>
                    <a:p>
                      <a:pPr lvl="1" algn="l" fontAlgn="b"/>
                      <a:r>
                        <a:rPr lang="en-US" sz="1400" b="0" i="0" u="none" strike="noStrike" dirty="0">
                          <a:solidFill>
                            <a:schemeClr val="tx1"/>
                          </a:solidFill>
                          <a:effectLst/>
                          <a:latin typeface="+mn-lt"/>
                        </a:rPr>
                        <a:t>More than 500</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+49</a:t>
                      </a:r>
                    </a:p>
                  </a:txBody>
                  <a:tcPr marL="9525" marR="9525" marT="9525" marB="0"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+51</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+46</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+54</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+59</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+5</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+10</a:t>
                      </a:r>
                    </a:p>
                  </a:txBody>
                  <a:tcPr anchor="ctr"/>
                </a:tc>
                <a:extLst>
                  <a:ext uri="{0D108BD9-81ED-4DB2-BD59-A6C34878D82A}">
                    <a16:rowId xmlns:a16="http://schemas.microsoft.com/office/drawing/2014/main" val="855648530"/>
                  </a:ext>
                </a:extLst>
              </a:tr>
            </a:tbl>
          </a:graphicData>
        </a:graphic>
      </p:graphicFrame>
      <p:sp>
        <p:nvSpPr>
          <p:cNvPr id="9" name="TextBox 8">
            <a:extLst>
              <a:ext uri="{FF2B5EF4-FFF2-40B4-BE49-F238E27FC236}">
                <a16:creationId xmlns:a16="http://schemas.microsoft.com/office/drawing/2014/main" id="{E2023BBA-33AC-6494-61DF-57E158482754}"/>
              </a:ext>
            </a:extLst>
          </p:cNvPr>
          <p:cNvSpPr txBox="1"/>
          <p:nvPr/>
        </p:nvSpPr>
        <p:spPr>
          <a:xfrm>
            <a:off x="6851276" y="6361765"/>
            <a:ext cx="5210736" cy="253916"/>
          </a:xfrm>
          <a:prstGeom prst="rect">
            <a:avLst/>
          </a:prstGeom>
          <a:noFill/>
        </p:spPr>
        <p:txBody>
          <a:bodyPr wrap="square" rtlCol="0">
            <a:spAutoFit/>
          </a:bodyPr>
          <a:lstStyle/>
          <a:p>
            <a:pPr fontAlgn="auto">
              <a:spcBef>
                <a:spcPts val="0"/>
              </a:spcBef>
              <a:spcAft>
                <a:spcPts val="0"/>
              </a:spcAft>
              <a:defRPr/>
            </a:pPr>
            <a:r>
              <a:rPr kumimoji="0" lang="en-US" sz="1050" b="0" i="0" u="none" strike="noStrike" kern="1200" cap="none" spc="0" normalizeH="0" baseline="0" noProof="0" dirty="0">
                <a:ln>
                  <a:noFill/>
                </a:ln>
                <a:solidFill>
                  <a:prstClr val="black"/>
                </a:solidFill>
                <a:effectLst/>
                <a:uLnTx/>
                <a:uFillTx/>
                <a:latin typeface="Aptos" panose="020B0004020202020204" pitchFamily="34" charset="0"/>
                <a:cs typeface="+mn-cs"/>
              </a:rPr>
              <a:t>Source: ACEC Research Institute, Engineering Business Sentiment – 2025 Q1</a:t>
            </a:r>
          </a:p>
        </p:txBody>
      </p:sp>
    </p:spTree>
    <p:extLst>
      <p:ext uri="{BB962C8B-B14F-4D97-AF65-F5344CB8AC3E}">
        <p14:creationId xmlns:p14="http://schemas.microsoft.com/office/powerpoint/2010/main" val="292711049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B3FC9-0294-5415-AF9C-AA9A1F617E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6D54BC-0183-0FF4-D8A7-E5BCF0EF3089}"/>
              </a:ext>
            </a:extLst>
          </p:cNvPr>
          <p:cNvSpPr>
            <a:spLocks noGrp="1"/>
          </p:cNvSpPr>
          <p:nvPr>
            <p:ph type="title"/>
          </p:nvPr>
        </p:nvSpPr>
        <p:spPr>
          <a:xfrm>
            <a:off x="606669" y="-1"/>
            <a:ext cx="10978661" cy="1290919"/>
          </a:xfrm>
        </p:spPr>
        <p:txBody>
          <a:bodyPr/>
          <a:lstStyle/>
          <a:p>
            <a:r>
              <a:rPr lang="en-US" sz="4000" noProof="0" dirty="0"/>
              <a:t>Sector sentiment remains positive, although some have improved and some declined.</a:t>
            </a:r>
            <a:endParaRPr lang="en-US" sz="4000" dirty="0"/>
          </a:p>
        </p:txBody>
      </p:sp>
      <p:sp>
        <p:nvSpPr>
          <p:cNvPr id="5" name="Rectangle 4">
            <a:extLst>
              <a:ext uri="{FF2B5EF4-FFF2-40B4-BE49-F238E27FC236}">
                <a16:creationId xmlns:a16="http://schemas.microsoft.com/office/drawing/2014/main" id="{3D36C466-1AF6-CB2F-17CF-6B34A9B5A3D7}"/>
              </a:ext>
            </a:extLst>
          </p:cNvPr>
          <p:cNvSpPr/>
          <p:nvPr/>
        </p:nvSpPr>
        <p:spPr>
          <a:xfrm>
            <a:off x="1250293" y="4538396"/>
            <a:ext cx="5160610" cy="69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15756F4-C987-5494-ED4C-5C983CAA4E84}"/>
              </a:ext>
            </a:extLst>
          </p:cNvPr>
          <p:cNvPicPr>
            <a:picLocks noChangeAspect="1"/>
          </p:cNvPicPr>
          <p:nvPr/>
        </p:nvPicPr>
        <p:blipFill>
          <a:blip r:embed="rId3"/>
          <a:stretch>
            <a:fillRect/>
          </a:stretch>
        </p:blipFill>
        <p:spPr>
          <a:xfrm>
            <a:off x="606669" y="1169940"/>
            <a:ext cx="10796709" cy="5577702"/>
          </a:xfrm>
          <a:prstGeom prst="rect">
            <a:avLst/>
          </a:prstGeom>
        </p:spPr>
      </p:pic>
      <p:sp>
        <p:nvSpPr>
          <p:cNvPr id="7" name="Oval 6">
            <a:extLst>
              <a:ext uri="{FF2B5EF4-FFF2-40B4-BE49-F238E27FC236}">
                <a16:creationId xmlns:a16="http://schemas.microsoft.com/office/drawing/2014/main" id="{AD705B46-6C54-F73A-1658-22E63B1ECC99}"/>
              </a:ext>
            </a:extLst>
          </p:cNvPr>
          <p:cNvSpPr/>
          <p:nvPr/>
        </p:nvSpPr>
        <p:spPr>
          <a:xfrm>
            <a:off x="8787248" y="3376448"/>
            <a:ext cx="431074" cy="248194"/>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ADBDA9F-8EA4-3089-EDD0-583C84FD792A}"/>
              </a:ext>
            </a:extLst>
          </p:cNvPr>
          <p:cNvSpPr/>
          <p:nvPr/>
        </p:nvSpPr>
        <p:spPr>
          <a:xfrm>
            <a:off x="8787248" y="2586625"/>
            <a:ext cx="431074" cy="248194"/>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55C1399-55DE-D80D-1BB5-53EC0D3C9756}"/>
              </a:ext>
            </a:extLst>
          </p:cNvPr>
          <p:cNvSpPr/>
          <p:nvPr/>
        </p:nvSpPr>
        <p:spPr>
          <a:xfrm>
            <a:off x="8798450" y="4954249"/>
            <a:ext cx="431074" cy="248194"/>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FA5F25F-AC2F-72FC-E15E-C10AB99D6B6D}"/>
              </a:ext>
            </a:extLst>
          </p:cNvPr>
          <p:cNvSpPr/>
          <p:nvPr/>
        </p:nvSpPr>
        <p:spPr>
          <a:xfrm>
            <a:off x="8799144" y="5448707"/>
            <a:ext cx="431074" cy="248194"/>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526B981-FAA7-C0A5-20EC-6D7E70530968}"/>
              </a:ext>
            </a:extLst>
          </p:cNvPr>
          <p:cNvSpPr/>
          <p:nvPr/>
        </p:nvSpPr>
        <p:spPr>
          <a:xfrm>
            <a:off x="8799840" y="6212098"/>
            <a:ext cx="431074" cy="248194"/>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550443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57D96-17B2-EF14-53D1-B6F95F9EC2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62531A-BEA9-3A62-DAF4-EAC448924C34}"/>
              </a:ext>
            </a:extLst>
          </p:cNvPr>
          <p:cNvSpPr>
            <a:spLocks noGrp="1"/>
          </p:cNvSpPr>
          <p:nvPr>
            <p:ph type="title"/>
          </p:nvPr>
        </p:nvSpPr>
        <p:spPr>
          <a:xfrm>
            <a:off x="606669" y="165751"/>
            <a:ext cx="10978661" cy="1037243"/>
          </a:xfrm>
        </p:spPr>
        <p:txBody>
          <a:bodyPr/>
          <a:lstStyle/>
          <a:p>
            <a:r>
              <a:rPr lang="en-US" noProof="0" dirty="0"/>
              <a:t>Backlog remains strong and steady.</a:t>
            </a:r>
            <a:endParaRPr lang="en-US" dirty="0"/>
          </a:p>
        </p:txBody>
      </p:sp>
      <p:sp>
        <p:nvSpPr>
          <p:cNvPr id="5" name="Rectangle 4">
            <a:extLst>
              <a:ext uri="{FF2B5EF4-FFF2-40B4-BE49-F238E27FC236}">
                <a16:creationId xmlns:a16="http://schemas.microsoft.com/office/drawing/2014/main" id="{A96CE261-BD46-55BB-B9E4-3E6A4719CEED}"/>
              </a:ext>
            </a:extLst>
          </p:cNvPr>
          <p:cNvSpPr/>
          <p:nvPr/>
        </p:nvSpPr>
        <p:spPr>
          <a:xfrm>
            <a:off x="1250293" y="4538396"/>
            <a:ext cx="5160610" cy="69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1BFF2B3-868C-27C6-A83E-6648CDB4CB26}"/>
              </a:ext>
            </a:extLst>
          </p:cNvPr>
          <p:cNvPicPr>
            <a:picLocks noChangeAspect="1"/>
          </p:cNvPicPr>
          <p:nvPr/>
        </p:nvPicPr>
        <p:blipFill>
          <a:blip r:embed="rId3"/>
          <a:stretch>
            <a:fillRect/>
          </a:stretch>
        </p:blipFill>
        <p:spPr>
          <a:xfrm>
            <a:off x="17760" y="1465164"/>
            <a:ext cx="12156478" cy="4761389"/>
          </a:xfrm>
          <a:prstGeom prst="rect">
            <a:avLst/>
          </a:prstGeom>
        </p:spPr>
      </p:pic>
      <p:sp>
        <p:nvSpPr>
          <p:cNvPr id="6" name="TextBox 5">
            <a:extLst>
              <a:ext uri="{FF2B5EF4-FFF2-40B4-BE49-F238E27FC236}">
                <a16:creationId xmlns:a16="http://schemas.microsoft.com/office/drawing/2014/main" id="{46FDA003-0132-D3C5-410E-22B0F6F2B56D}"/>
              </a:ext>
            </a:extLst>
          </p:cNvPr>
          <p:cNvSpPr txBox="1"/>
          <p:nvPr/>
        </p:nvSpPr>
        <p:spPr>
          <a:xfrm>
            <a:off x="6851276" y="6488723"/>
            <a:ext cx="5210736" cy="253916"/>
          </a:xfrm>
          <a:prstGeom prst="rect">
            <a:avLst/>
          </a:prstGeom>
          <a:noFill/>
        </p:spPr>
        <p:txBody>
          <a:bodyPr wrap="square" rtlCol="0">
            <a:spAutoFit/>
          </a:bodyPr>
          <a:lstStyle/>
          <a:p>
            <a:pPr fontAlgn="auto">
              <a:spcBef>
                <a:spcPts val="0"/>
              </a:spcBef>
              <a:spcAft>
                <a:spcPts val="0"/>
              </a:spcAft>
              <a:defRPr/>
            </a:pPr>
            <a:r>
              <a:rPr kumimoji="0" lang="en-US" sz="1050" b="0" i="0" u="none" strike="noStrike" kern="1200" cap="none" spc="0" normalizeH="0" baseline="0" noProof="0" dirty="0">
                <a:ln>
                  <a:noFill/>
                </a:ln>
                <a:solidFill>
                  <a:prstClr val="black"/>
                </a:solidFill>
                <a:effectLst/>
                <a:uLnTx/>
                <a:uFillTx/>
                <a:latin typeface="Aptos" panose="020B0004020202020204" pitchFamily="34" charset="0"/>
                <a:cs typeface="+mn-cs"/>
              </a:rPr>
              <a:t>Source: ACEC Research Institute, Engineering Business Sentiment – 2025 Q1</a:t>
            </a:r>
          </a:p>
        </p:txBody>
      </p:sp>
    </p:spTree>
    <p:extLst>
      <p:ext uri="{BB962C8B-B14F-4D97-AF65-F5344CB8AC3E}">
        <p14:creationId xmlns:p14="http://schemas.microsoft.com/office/powerpoint/2010/main" val="316281085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7419C-5A80-C483-6012-A428B8EF7B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ED5D5C-F107-29AD-B50F-E8B1D89D68C4}"/>
              </a:ext>
            </a:extLst>
          </p:cNvPr>
          <p:cNvSpPr>
            <a:spLocks noGrp="1"/>
          </p:cNvSpPr>
          <p:nvPr>
            <p:ph type="title"/>
          </p:nvPr>
        </p:nvSpPr>
        <p:spPr>
          <a:xfrm>
            <a:off x="606669" y="165752"/>
            <a:ext cx="10978661" cy="628814"/>
          </a:xfrm>
        </p:spPr>
        <p:txBody>
          <a:bodyPr/>
          <a:lstStyle/>
          <a:p>
            <a:r>
              <a:rPr lang="en-US" sz="4000" noProof="0" dirty="0"/>
              <a:t>Nearly one out of ten positions remain open.</a:t>
            </a:r>
            <a:endParaRPr lang="en-US" sz="4000" dirty="0"/>
          </a:p>
        </p:txBody>
      </p:sp>
      <p:sp>
        <p:nvSpPr>
          <p:cNvPr id="5" name="Rectangle 4">
            <a:extLst>
              <a:ext uri="{FF2B5EF4-FFF2-40B4-BE49-F238E27FC236}">
                <a16:creationId xmlns:a16="http://schemas.microsoft.com/office/drawing/2014/main" id="{37821E5A-1F92-2CF8-6DC2-0A281D5D4DFE}"/>
              </a:ext>
            </a:extLst>
          </p:cNvPr>
          <p:cNvSpPr/>
          <p:nvPr/>
        </p:nvSpPr>
        <p:spPr>
          <a:xfrm>
            <a:off x="1250293" y="4538396"/>
            <a:ext cx="5160610" cy="69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8564040-0CF2-9C90-200B-334EB8796EF3}"/>
              </a:ext>
            </a:extLst>
          </p:cNvPr>
          <p:cNvSpPr txBox="1"/>
          <p:nvPr/>
        </p:nvSpPr>
        <p:spPr>
          <a:xfrm>
            <a:off x="6851276" y="6488723"/>
            <a:ext cx="5210736" cy="253916"/>
          </a:xfrm>
          <a:prstGeom prst="rect">
            <a:avLst/>
          </a:prstGeom>
          <a:noFill/>
        </p:spPr>
        <p:txBody>
          <a:bodyPr wrap="square" rtlCol="0">
            <a:spAutoFit/>
          </a:bodyPr>
          <a:lstStyle/>
          <a:p>
            <a:pPr fontAlgn="auto">
              <a:spcBef>
                <a:spcPts val="0"/>
              </a:spcBef>
              <a:spcAft>
                <a:spcPts val="0"/>
              </a:spcAft>
              <a:defRPr/>
            </a:pPr>
            <a:r>
              <a:rPr kumimoji="0" lang="en-US" sz="1050" b="0" i="0" u="none" strike="noStrike" kern="1200" cap="none" spc="0" normalizeH="0" baseline="0" noProof="0" dirty="0">
                <a:ln>
                  <a:noFill/>
                </a:ln>
                <a:solidFill>
                  <a:prstClr val="black"/>
                </a:solidFill>
                <a:effectLst/>
                <a:uLnTx/>
                <a:uFillTx/>
                <a:latin typeface="Aptos" panose="020B0004020202020204" pitchFamily="34" charset="0"/>
                <a:cs typeface="+mn-cs"/>
              </a:rPr>
              <a:t>Source: ACEC Research Institute, Engineering Business Sentiment – 2025 Q1</a:t>
            </a:r>
          </a:p>
        </p:txBody>
      </p:sp>
      <p:pic>
        <p:nvPicPr>
          <p:cNvPr id="3" name="Picture 2">
            <a:extLst>
              <a:ext uri="{FF2B5EF4-FFF2-40B4-BE49-F238E27FC236}">
                <a16:creationId xmlns:a16="http://schemas.microsoft.com/office/drawing/2014/main" id="{E24E1429-9136-421F-B497-1A2EE8200673}"/>
              </a:ext>
            </a:extLst>
          </p:cNvPr>
          <p:cNvPicPr>
            <a:picLocks noChangeAspect="1"/>
          </p:cNvPicPr>
          <p:nvPr/>
        </p:nvPicPr>
        <p:blipFill>
          <a:blip r:embed="rId3"/>
          <a:stretch>
            <a:fillRect/>
          </a:stretch>
        </p:blipFill>
        <p:spPr>
          <a:xfrm>
            <a:off x="480730" y="794565"/>
            <a:ext cx="11418798" cy="5694158"/>
          </a:xfrm>
          <a:prstGeom prst="rect">
            <a:avLst/>
          </a:prstGeom>
        </p:spPr>
      </p:pic>
    </p:spTree>
    <p:extLst>
      <p:ext uri="{BB962C8B-B14F-4D97-AF65-F5344CB8AC3E}">
        <p14:creationId xmlns:p14="http://schemas.microsoft.com/office/powerpoint/2010/main" val="41785510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17C53-94A7-C6DC-ADF4-9C3291F0F2E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FB82004-5D67-2123-8B7B-C3821EE1EC52}"/>
              </a:ext>
            </a:extLst>
          </p:cNvPr>
          <p:cNvSpPr>
            <a:spLocks noGrp="1"/>
          </p:cNvSpPr>
          <p:nvPr>
            <p:ph type="body" sz="quarter" idx="10"/>
          </p:nvPr>
        </p:nvSpPr>
        <p:spPr>
          <a:xfrm>
            <a:off x="1533426" y="2807490"/>
            <a:ext cx="9345245" cy="2438277"/>
          </a:xfrm>
        </p:spPr>
        <p:txBody>
          <a:bodyPr/>
          <a:lstStyle/>
          <a:p>
            <a:pPr lvl="0"/>
            <a:r>
              <a:rPr lang="en-US" noProof="0" dirty="0"/>
              <a:t>What Does the Future Hold?</a:t>
            </a:r>
          </a:p>
        </p:txBody>
      </p:sp>
    </p:spTree>
    <p:extLst>
      <p:ext uri="{BB962C8B-B14F-4D97-AF65-F5344CB8AC3E}">
        <p14:creationId xmlns:p14="http://schemas.microsoft.com/office/powerpoint/2010/main" val="150899525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6F1DC-F037-3B7A-ACF9-0445D6475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1EECB2-6E4F-A47E-FFC9-4036735ED89A}"/>
              </a:ext>
            </a:extLst>
          </p:cNvPr>
          <p:cNvSpPr>
            <a:spLocks noGrp="1"/>
          </p:cNvSpPr>
          <p:nvPr>
            <p:ph type="title"/>
          </p:nvPr>
        </p:nvSpPr>
        <p:spPr>
          <a:xfrm>
            <a:off x="606669" y="165752"/>
            <a:ext cx="10978661" cy="916736"/>
          </a:xfrm>
        </p:spPr>
        <p:txBody>
          <a:bodyPr/>
          <a:lstStyle/>
          <a:p>
            <a:r>
              <a:rPr lang="en-US" sz="4000" noProof="0" dirty="0"/>
              <a:t>Growth will continue to moderate into 2025.</a:t>
            </a:r>
            <a:endParaRPr lang="en-US" sz="4000" dirty="0"/>
          </a:p>
        </p:txBody>
      </p:sp>
      <p:sp>
        <p:nvSpPr>
          <p:cNvPr id="5" name="Rectangle 4">
            <a:extLst>
              <a:ext uri="{FF2B5EF4-FFF2-40B4-BE49-F238E27FC236}">
                <a16:creationId xmlns:a16="http://schemas.microsoft.com/office/drawing/2014/main" id="{AF30D94C-DDD6-D27E-6695-87F449D459C9}"/>
              </a:ext>
            </a:extLst>
          </p:cNvPr>
          <p:cNvSpPr/>
          <p:nvPr/>
        </p:nvSpPr>
        <p:spPr>
          <a:xfrm>
            <a:off x="1250293" y="4538396"/>
            <a:ext cx="5160610" cy="69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B7C8457-B358-E703-091F-199FF74EF160}"/>
              </a:ext>
            </a:extLst>
          </p:cNvPr>
          <p:cNvSpPr txBox="1"/>
          <p:nvPr/>
        </p:nvSpPr>
        <p:spPr>
          <a:xfrm>
            <a:off x="9688606" y="6488722"/>
            <a:ext cx="2373406" cy="253916"/>
          </a:xfrm>
          <a:prstGeom prst="rect">
            <a:avLst/>
          </a:prstGeom>
          <a:noFill/>
        </p:spPr>
        <p:txBody>
          <a:bodyPr wrap="square" rtlCol="0">
            <a:spAutoFit/>
          </a:bodyPr>
          <a:lstStyle/>
          <a:p>
            <a:pPr fontAlgn="auto">
              <a:spcBef>
                <a:spcPts val="0"/>
              </a:spcBef>
              <a:spcAft>
                <a:spcPts val="0"/>
              </a:spcAft>
              <a:defRPr/>
            </a:pPr>
            <a:r>
              <a:rPr kumimoji="0" lang="en-US" sz="1050" b="0" i="0" u="none" strike="noStrike" kern="1200" cap="none" spc="0" normalizeH="0" baseline="0" noProof="0" dirty="0">
                <a:ln>
                  <a:noFill/>
                </a:ln>
                <a:solidFill>
                  <a:prstClr val="black"/>
                </a:solidFill>
                <a:effectLst/>
                <a:uLnTx/>
                <a:uFillTx/>
                <a:latin typeface="Aptos" panose="020B0004020202020204" pitchFamily="34" charset="0"/>
                <a:cs typeface="+mn-cs"/>
              </a:rPr>
              <a:t>Source: ACEC Research Institute</a:t>
            </a:r>
          </a:p>
        </p:txBody>
      </p:sp>
      <p:pic>
        <p:nvPicPr>
          <p:cNvPr id="4" name="Picture 3">
            <a:extLst>
              <a:ext uri="{FF2B5EF4-FFF2-40B4-BE49-F238E27FC236}">
                <a16:creationId xmlns:a16="http://schemas.microsoft.com/office/drawing/2014/main" id="{9FBDED58-2959-6285-252E-488E194F2EA9}"/>
              </a:ext>
            </a:extLst>
          </p:cNvPr>
          <p:cNvPicPr>
            <a:picLocks noChangeAspect="1"/>
          </p:cNvPicPr>
          <p:nvPr/>
        </p:nvPicPr>
        <p:blipFill>
          <a:blip r:embed="rId3"/>
          <a:stretch>
            <a:fillRect/>
          </a:stretch>
        </p:blipFill>
        <p:spPr>
          <a:xfrm>
            <a:off x="682002" y="1323776"/>
            <a:ext cx="11083489" cy="5084505"/>
          </a:xfrm>
          <a:prstGeom prst="rect">
            <a:avLst/>
          </a:prstGeom>
        </p:spPr>
      </p:pic>
    </p:spTree>
    <p:extLst>
      <p:ext uri="{BB962C8B-B14F-4D97-AF65-F5344CB8AC3E}">
        <p14:creationId xmlns:p14="http://schemas.microsoft.com/office/powerpoint/2010/main" val="140384805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F2A77-51A6-79AB-5FF3-5413A02C66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345342-617A-5A3B-216B-C8125A2C2ED0}"/>
              </a:ext>
            </a:extLst>
          </p:cNvPr>
          <p:cNvSpPr>
            <a:spLocks noGrp="1"/>
          </p:cNvSpPr>
          <p:nvPr>
            <p:ph type="title"/>
          </p:nvPr>
        </p:nvSpPr>
        <p:spPr>
          <a:xfrm>
            <a:off x="606669" y="165752"/>
            <a:ext cx="10978661" cy="916736"/>
          </a:xfrm>
        </p:spPr>
        <p:txBody>
          <a:bodyPr/>
          <a:lstStyle/>
          <a:p>
            <a:r>
              <a:rPr lang="en-US" noProof="0" dirty="0"/>
              <a:t>Future sentiment jumps to new highs.</a:t>
            </a:r>
            <a:endParaRPr lang="en-US" dirty="0"/>
          </a:p>
        </p:txBody>
      </p:sp>
      <p:sp>
        <p:nvSpPr>
          <p:cNvPr id="5" name="Rectangle 4">
            <a:extLst>
              <a:ext uri="{FF2B5EF4-FFF2-40B4-BE49-F238E27FC236}">
                <a16:creationId xmlns:a16="http://schemas.microsoft.com/office/drawing/2014/main" id="{2CC30953-63CC-29F1-70A5-32B0A38D1FD8}"/>
              </a:ext>
            </a:extLst>
          </p:cNvPr>
          <p:cNvSpPr/>
          <p:nvPr/>
        </p:nvSpPr>
        <p:spPr>
          <a:xfrm>
            <a:off x="1250293" y="4538396"/>
            <a:ext cx="5160610" cy="69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CDBA0D8-D3D9-1751-6112-496410B5B2D3}"/>
              </a:ext>
            </a:extLst>
          </p:cNvPr>
          <p:cNvSpPr txBox="1"/>
          <p:nvPr/>
        </p:nvSpPr>
        <p:spPr>
          <a:xfrm>
            <a:off x="6676465" y="6488722"/>
            <a:ext cx="5385547" cy="253916"/>
          </a:xfrm>
          <a:prstGeom prst="rect">
            <a:avLst/>
          </a:prstGeom>
          <a:noFill/>
        </p:spPr>
        <p:txBody>
          <a:bodyPr wrap="square" rtlCol="0">
            <a:spAutoFit/>
          </a:bodyPr>
          <a:lstStyle/>
          <a:p>
            <a:pPr fontAlgn="auto">
              <a:spcBef>
                <a:spcPts val="0"/>
              </a:spcBef>
              <a:spcAft>
                <a:spcPts val="0"/>
              </a:spcAft>
              <a:defRPr/>
            </a:pPr>
            <a:r>
              <a:rPr kumimoji="0" lang="en-US" sz="1050" b="0" i="0" u="none" strike="noStrike" kern="1200" cap="none" spc="0" normalizeH="0" baseline="0" noProof="0" dirty="0">
                <a:ln>
                  <a:noFill/>
                </a:ln>
                <a:solidFill>
                  <a:prstClr val="black"/>
                </a:solidFill>
                <a:effectLst/>
                <a:uLnTx/>
                <a:uFillTx/>
                <a:latin typeface="Aptos" panose="020B0004020202020204" pitchFamily="34" charset="0"/>
                <a:cs typeface="+mn-cs"/>
              </a:rPr>
              <a:t>Source: ACEC Research Institute, Engineering Business Sentiment – 2025 Q1</a:t>
            </a:r>
          </a:p>
        </p:txBody>
      </p:sp>
      <p:pic>
        <p:nvPicPr>
          <p:cNvPr id="3" name="Picture 2">
            <a:extLst>
              <a:ext uri="{FF2B5EF4-FFF2-40B4-BE49-F238E27FC236}">
                <a16:creationId xmlns:a16="http://schemas.microsoft.com/office/drawing/2014/main" id="{DFE25DB6-B766-A4D3-CDA4-AB8652D6FB7A}"/>
              </a:ext>
            </a:extLst>
          </p:cNvPr>
          <p:cNvPicPr>
            <a:picLocks noChangeAspect="1"/>
          </p:cNvPicPr>
          <p:nvPr/>
        </p:nvPicPr>
        <p:blipFill>
          <a:blip r:embed="rId3"/>
          <a:stretch>
            <a:fillRect/>
          </a:stretch>
        </p:blipFill>
        <p:spPr>
          <a:xfrm>
            <a:off x="865177" y="1366453"/>
            <a:ext cx="10461643" cy="4999153"/>
          </a:xfrm>
          <a:prstGeom prst="rect">
            <a:avLst/>
          </a:prstGeom>
        </p:spPr>
      </p:pic>
    </p:spTree>
    <p:extLst>
      <p:ext uri="{BB962C8B-B14F-4D97-AF65-F5344CB8AC3E}">
        <p14:creationId xmlns:p14="http://schemas.microsoft.com/office/powerpoint/2010/main" val="32958914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0" y="0"/>
            <a:ext cx="1270000" cy="1270000"/>
            <a:chOff x="1522412" y="0"/>
            <a:chExt cx="1270000" cy="1270000"/>
          </a:xfrm>
        </p:grpSpPr>
      </p:grpSp>
      <p:sp>
        <p:nvSpPr>
          <p:cNvPr id="6" name="Title 1">
            <a:extLst>
              <a:ext uri="{FF2B5EF4-FFF2-40B4-BE49-F238E27FC236}">
                <a16:creationId xmlns:a16="http://schemas.microsoft.com/office/drawing/2014/main" id="{E8A2FBC8-3E41-454E-8C37-EDADC00B5FEA}"/>
              </a:ext>
            </a:extLst>
          </p:cNvPr>
          <p:cNvSpPr txBox="1">
            <a:spLocks/>
          </p:cNvSpPr>
          <p:nvPr/>
        </p:nvSpPr>
        <p:spPr>
          <a:xfrm>
            <a:off x="618079" y="185534"/>
            <a:ext cx="11049001" cy="805067"/>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buNone/>
            </a:pPr>
            <a:r>
              <a:rPr lang="en-US" sz="4000" b="1" dirty="0">
                <a:solidFill>
                  <a:schemeClr val="tx2"/>
                </a:solidFill>
                <a:latin typeface="Aptos" panose="020B0004020202020204" pitchFamily="34" charset="0"/>
              </a:rPr>
              <a:t>Midwest increased by 15 points over Q4.</a:t>
            </a:r>
          </a:p>
        </p:txBody>
      </p:sp>
      <p:sp>
        <p:nvSpPr>
          <p:cNvPr id="7" name="Text Box 7" descr="MarketSight_Chart_SampleSize:f07da714-6d15-40a4-96b9-ad47013c3a79">
            <a:extLst>
              <a:ext uri="{FF2B5EF4-FFF2-40B4-BE49-F238E27FC236}">
                <a16:creationId xmlns:a16="http://schemas.microsoft.com/office/drawing/2014/main" id="{A764CF67-A986-488A-9ECB-1CD6FE4ED7B0}"/>
              </a:ext>
            </a:extLst>
          </p:cNvPr>
          <p:cNvSpPr>
            <a:spLocks noChangeArrowheads="1"/>
          </p:cNvSpPr>
          <p:nvPr/>
        </p:nvSpPr>
        <p:spPr>
          <a:xfrm>
            <a:off x="3591482" y="890688"/>
            <a:ext cx="5027890" cy="615393"/>
          </a:xfrm>
          <a:prstGeom prst="rect">
            <a:avLst/>
          </a:prstGeom>
          <a:noFill/>
          <a:ln w="9525">
            <a:noFill/>
            <a:miter lim="800000"/>
          </a:ln>
        </p:spPr>
        <p:txBody>
          <a:bodyPr wrap="square" anchor="ctr">
            <a:spAutoFit/>
          </a:bodyPr>
          <a:lstStyle>
            <a:defPPr>
              <a:defRPr lang="en-US"/>
            </a:defPPr>
          </a:lstStyle>
          <a:p>
            <a:pPr algn="ctr" fontAlgn="base">
              <a:spcBef>
                <a:spcPct val="0"/>
              </a:spcBef>
              <a:spcAft>
                <a:spcPct val="0"/>
              </a:spcAft>
              <a:buNone/>
              <a:defRPr kumimoji="0" b="0" i="0" normalizeH="0" noProof="0">
                <a:uLnTx/>
                <a:uFillTx/>
                <a:latin typeface="Arial" pitchFamily="34" charset="0"/>
                <a:ea typeface="+mn-ea"/>
                <a:cs typeface="+mn-cs"/>
              </a:defRPr>
            </a:pPr>
            <a:r>
              <a:rPr lang="en-US" sz="1799" dirty="0">
                <a:latin typeface="Century Gothic" panose="020B0502020202020204" pitchFamily="34" charset="0"/>
              </a:rPr>
              <a:t>Economic Conditions 12 Months From Now</a:t>
            </a:r>
          </a:p>
          <a:p>
            <a:pPr algn="ctr" fontAlgn="base">
              <a:spcBef>
                <a:spcPct val="0"/>
              </a:spcBef>
              <a:spcAft>
                <a:spcPct val="0"/>
              </a:spcAft>
              <a:buNone/>
              <a:defRPr kumimoji="0" b="0" i="0" normalizeH="0" noProof="0">
                <a:uLnTx/>
                <a:uFillTx/>
                <a:latin typeface="Arial" pitchFamily="34" charset="0"/>
                <a:ea typeface="+mn-ea"/>
                <a:cs typeface="+mn-cs"/>
              </a:defRPr>
            </a:pPr>
            <a:r>
              <a:rPr lang="en-US" sz="1600" dirty="0">
                <a:latin typeface="Century Gothic" panose="020B0502020202020204" pitchFamily="34" charset="0"/>
              </a:rPr>
              <a:t>Net Rating by Segment</a:t>
            </a:r>
          </a:p>
        </p:txBody>
      </p:sp>
      <p:graphicFrame>
        <p:nvGraphicFramePr>
          <p:cNvPr id="17" name="Table 11">
            <a:extLst>
              <a:ext uri="{FF2B5EF4-FFF2-40B4-BE49-F238E27FC236}">
                <a16:creationId xmlns:a16="http://schemas.microsoft.com/office/drawing/2014/main" id="{659A67C3-8F1B-4F38-A0C8-88D7F138D095}"/>
              </a:ext>
            </a:extLst>
          </p:cNvPr>
          <p:cNvGraphicFramePr>
            <a:graphicFrameLocks noGrp="1"/>
          </p:cNvGraphicFramePr>
          <p:nvPr>
            <p:extLst>
              <p:ext uri="{D42A27DB-BD31-4B8C-83A1-F6EECF244321}">
                <p14:modId xmlns:p14="http://schemas.microsoft.com/office/powerpoint/2010/main" val="3123418572"/>
              </p:ext>
            </p:extLst>
          </p:nvPr>
        </p:nvGraphicFramePr>
        <p:xfrm>
          <a:off x="609599" y="1506081"/>
          <a:ext cx="10972802" cy="4415197"/>
        </p:xfrm>
        <a:graphic>
          <a:graphicData uri="http://schemas.openxmlformats.org/drawingml/2006/table">
            <a:tbl>
              <a:tblPr firstRow="1" bandRow="1">
                <a:tableStyleId>{073A0DAA-6AF3-43AB-8588-CEC1D06C72B9}</a:tableStyleId>
              </a:tblPr>
              <a:tblGrid>
                <a:gridCol w="2099511">
                  <a:extLst>
                    <a:ext uri="{9D8B030D-6E8A-4147-A177-3AD203B41FA5}">
                      <a16:colId xmlns:a16="http://schemas.microsoft.com/office/drawing/2014/main" val="1645717911"/>
                    </a:ext>
                  </a:extLst>
                </a:gridCol>
                <a:gridCol w="1267613">
                  <a:extLst>
                    <a:ext uri="{9D8B030D-6E8A-4147-A177-3AD203B41FA5}">
                      <a16:colId xmlns:a16="http://schemas.microsoft.com/office/drawing/2014/main" val="4232267145"/>
                    </a:ext>
                  </a:extLst>
                </a:gridCol>
                <a:gridCol w="1267613">
                  <a:extLst>
                    <a:ext uri="{9D8B030D-6E8A-4147-A177-3AD203B41FA5}">
                      <a16:colId xmlns:a16="http://schemas.microsoft.com/office/drawing/2014/main" val="2482298097"/>
                    </a:ext>
                  </a:extLst>
                </a:gridCol>
                <a:gridCol w="1267613">
                  <a:extLst>
                    <a:ext uri="{9D8B030D-6E8A-4147-A177-3AD203B41FA5}">
                      <a16:colId xmlns:a16="http://schemas.microsoft.com/office/drawing/2014/main" val="2437686190"/>
                    </a:ext>
                  </a:extLst>
                </a:gridCol>
                <a:gridCol w="1267613">
                  <a:extLst>
                    <a:ext uri="{9D8B030D-6E8A-4147-A177-3AD203B41FA5}">
                      <a16:colId xmlns:a16="http://schemas.microsoft.com/office/drawing/2014/main" val="4145656676"/>
                    </a:ext>
                  </a:extLst>
                </a:gridCol>
                <a:gridCol w="1267613">
                  <a:extLst>
                    <a:ext uri="{9D8B030D-6E8A-4147-A177-3AD203B41FA5}">
                      <a16:colId xmlns:a16="http://schemas.microsoft.com/office/drawing/2014/main" val="3677006318"/>
                    </a:ext>
                  </a:extLst>
                </a:gridCol>
                <a:gridCol w="1267613">
                  <a:extLst>
                    <a:ext uri="{9D8B030D-6E8A-4147-A177-3AD203B41FA5}">
                      <a16:colId xmlns:a16="http://schemas.microsoft.com/office/drawing/2014/main" val="1905607420"/>
                    </a:ext>
                  </a:extLst>
                </a:gridCol>
                <a:gridCol w="1267613">
                  <a:extLst>
                    <a:ext uri="{9D8B030D-6E8A-4147-A177-3AD203B41FA5}">
                      <a16:colId xmlns:a16="http://schemas.microsoft.com/office/drawing/2014/main" val="3023634940"/>
                    </a:ext>
                  </a:extLst>
                </a:gridCol>
              </a:tblGrid>
              <a:tr h="726850">
                <a:tc>
                  <a:txBody>
                    <a:bodyPr/>
                    <a:lstStyle/>
                    <a:p>
                      <a:r>
                        <a:rPr lang="en-US" sz="1400" i="1" dirty="0">
                          <a:latin typeface="+mn-lt"/>
                        </a:rPr>
                        <a:t>Condition of the U.S. economy</a:t>
                      </a:r>
                    </a:p>
                  </a:txBody>
                  <a:tcPr anchor="ctr">
                    <a:solidFill>
                      <a:srgbClr val="0070C0"/>
                    </a:solidFill>
                  </a:tcPr>
                </a:tc>
                <a:tc>
                  <a:txBody>
                    <a:bodyPr/>
                    <a:lstStyle/>
                    <a:p>
                      <a:pPr algn="ctr"/>
                      <a:r>
                        <a:rPr lang="en-US" sz="1400" dirty="0">
                          <a:latin typeface="+mn-lt"/>
                        </a:rPr>
                        <a:t>2024 Q1</a:t>
                      </a:r>
                    </a:p>
                    <a:p>
                      <a:pPr algn="ctr"/>
                      <a:r>
                        <a:rPr lang="en-US" sz="1400" dirty="0">
                          <a:latin typeface="+mn-lt"/>
                        </a:rPr>
                        <a:t>(n=510)</a:t>
                      </a:r>
                    </a:p>
                  </a:txBody>
                  <a:tcPr anchor="ctr">
                    <a:solidFill>
                      <a:srgbClr val="0070C0"/>
                    </a:solidFill>
                  </a:tcPr>
                </a:tc>
                <a:tc>
                  <a:txBody>
                    <a:bodyPr/>
                    <a:lstStyle/>
                    <a:p>
                      <a:pPr marL="0" algn="ctr" defTabSz="914400" rtl="0" eaLnBrk="1" fontAlgn="b" latinLnBrk="0" hangingPunct="1"/>
                      <a:r>
                        <a:rPr lang="en-US" sz="1400" b="1" kern="1200" dirty="0">
                          <a:solidFill>
                            <a:schemeClr val="lt1"/>
                          </a:solidFill>
                          <a:latin typeface="+mn-lt"/>
                          <a:ea typeface="+mn-ea"/>
                          <a:cs typeface="+mn-cs"/>
                        </a:rPr>
                        <a:t>2024 Q2</a:t>
                      </a:r>
                    </a:p>
                    <a:p>
                      <a:pPr marL="0" algn="ctr" defTabSz="914400" rtl="0" eaLnBrk="1" fontAlgn="b" latinLnBrk="0" hangingPunct="1"/>
                      <a:r>
                        <a:rPr lang="en-US" sz="1400" b="1" kern="1200" dirty="0">
                          <a:solidFill>
                            <a:schemeClr val="lt1"/>
                          </a:solidFill>
                          <a:latin typeface="+mn-lt"/>
                          <a:ea typeface="+mn-ea"/>
                          <a:cs typeface="+mn-cs"/>
                        </a:rPr>
                        <a:t>(n=579)</a:t>
                      </a:r>
                    </a:p>
                  </a:txBody>
                  <a:tcPr anchor="ctr">
                    <a:solidFill>
                      <a:srgbClr val="0070C0"/>
                    </a:solidFill>
                  </a:tcPr>
                </a:tc>
                <a:tc>
                  <a:txBody>
                    <a:bodyPr/>
                    <a:lstStyle/>
                    <a:p>
                      <a:pPr marL="0" algn="ctr" defTabSz="914400" rtl="0" eaLnBrk="1" fontAlgn="b" latinLnBrk="0" hangingPunct="1"/>
                      <a:r>
                        <a:rPr lang="en-US" sz="1400" b="1" kern="1200" dirty="0">
                          <a:solidFill>
                            <a:schemeClr val="lt1"/>
                          </a:solidFill>
                          <a:latin typeface="+mn-lt"/>
                          <a:ea typeface="+mn-ea"/>
                          <a:cs typeface="+mn-cs"/>
                        </a:rPr>
                        <a:t>2024 Q3</a:t>
                      </a:r>
                    </a:p>
                    <a:p>
                      <a:pPr marL="0" algn="ctr" defTabSz="914400" rtl="0" eaLnBrk="1" fontAlgn="b" latinLnBrk="0" hangingPunct="1"/>
                      <a:r>
                        <a:rPr lang="en-US" sz="1400" b="1" kern="1200" dirty="0">
                          <a:solidFill>
                            <a:schemeClr val="lt1"/>
                          </a:solidFill>
                          <a:latin typeface="+mn-lt"/>
                          <a:ea typeface="+mn-ea"/>
                          <a:cs typeface="+mn-cs"/>
                        </a:rPr>
                        <a:t>(n=543)</a:t>
                      </a:r>
                    </a:p>
                  </a:txBody>
                  <a:tcPr anchor="ctr">
                    <a:solidFill>
                      <a:srgbClr val="0070C0"/>
                    </a:solidFill>
                  </a:tcPr>
                </a:tc>
                <a:tc>
                  <a:txBody>
                    <a:bodyPr/>
                    <a:lstStyle/>
                    <a:p>
                      <a:pPr algn="ctr" fontAlgn="b"/>
                      <a:r>
                        <a:rPr lang="en-US" sz="1400" b="1" i="0" u="none" strike="noStrike" dirty="0">
                          <a:solidFill>
                            <a:schemeClr val="bg1"/>
                          </a:solidFill>
                          <a:effectLst/>
                          <a:latin typeface="+mn-lt"/>
                        </a:rPr>
                        <a:t>2024 Q4</a:t>
                      </a:r>
                    </a:p>
                    <a:p>
                      <a:pPr algn="ctr" fontAlgn="b"/>
                      <a:r>
                        <a:rPr lang="en-US" sz="1400" b="1" i="0" u="none" strike="noStrike" dirty="0">
                          <a:solidFill>
                            <a:schemeClr val="bg1"/>
                          </a:solidFill>
                          <a:effectLst/>
                          <a:latin typeface="+mn-lt"/>
                        </a:rPr>
                        <a:t>(n=491)</a:t>
                      </a:r>
                    </a:p>
                  </a:txBody>
                  <a:tcPr anchor="ctr">
                    <a:solidFill>
                      <a:srgbClr val="0070C0"/>
                    </a:solidFill>
                  </a:tcPr>
                </a:tc>
                <a:tc>
                  <a:txBody>
                    <a:bodyPr/>
                    <a:lstStyle/>
                    <a:p>
                      <a:pPr algn="ctr" fontAlgn="b"/>
                      <a:r>
                        <a:rPr lang="en-US" sz="1400" b="1" i="0" u="none" strike="noStrike" dirty="0">
                          <a:solidFill>
                            <a:schemeClr val="bg1"/>
                          </a:solidFill>
                          <a:effectLst/>
                          <a:latin typeface="+mn-lt"/>
                        </a:rPr>
                        <a:t>2025 Q1</a:t>
                      </a:r>
                    </a:p>
                    <a:p>
                      <a:pPr algn="ctr" fontAlgn="b"/>
                      <a:r>
                        <a:rPr lang="en-US" sz="1400" b="1" i="0" u="none" strike="noStrike" dirty="0">
                          <a:solidFill>
                            <a:schemeClr val="bg1"/>
                          </a:solidFill>
                          <a:effectLst/>
                          <a:latin typeface="+mn-lt"/>
                        </a:rPr>
                        <a:t>(n=571)</a:t>
                      </a:r>
                    </a:p>
                  </a:txBody>
                  <a:tcPr anchor="ctr">
                    <a:solidFill>
                      <a:srgbClr val="0070C0"/>
                    </a:solidFill>
                  </a:tcPr>
                </a:tc>
                <a:tc>
                  <a:txBody>
                    <a:bodyPr/>
                    <a:lstStyle/>
                    <a:p>
                      <a:pPr algn="ctr"/>
                      <a:r>
                        <a:rPr lang="en-US" sz="1400" dirty="0">
                          <a:latin typeface="+mn-lt"/>
                        </a:rPr>
                        <a:t>Change vs. Previous Quarter</a:t>
                      </a:r>
                    </a:p>
                  </a:txBody>
                  <a:tcPr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mn-lt"/>
                        </a:rPr>
                        <a:t>Change vs. Previous Year</a:t>
                      </a:r>
                    </a:p>
                  </a:txBody>
                  <a:tcPr anchor="ctr">
                    <a:solidFill>
                      <a:srgbClr val="0070C0"/>
                    </a:solidFill>
                  </a:tcPr>
                </a:tc>
                <a:extLst>
                  <a:ext uri="{0D108BD9-81ED-4DB2-BD59-A6C34878D82A}">
                    <a16:rowId xmlns:a16="http://schemas.microsoft.com/office/drawing/2014/main" val="3428712439"/>
                  </a:ext>
                </a:extLst>
              </a:tr>
              <a:tr h="302854">
                <a:tc>
                  <a:txBody>
                    <a:bodyPr/>
                    <a:lstStyle/>
                    <a:p>
                      <a:pPr algn="l" fontAlgn="b"/>
                      <a:r>
                        <a:rPr lang="en-US" sz="1400" b="1" i="0" u="none" strike="noStrike" dirty="0">
                          <a:solidFill>
                            <a:schemeClr val="tx1"/>
                          </a:solidFill>
                          <a:effectLst/>
                          <a:latin typeface="+mn-lt"/>
                        </a:rPr>
                        <a:t>TOTAL</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+9</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+10</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+22</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+11</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+33</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+22</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+24</a:t>
                      </a:r>
                    </a:p>
                  </a:txBody>
                  <a:tcPr anchor="ctr"/>
                </a:tc>
                <a:extLst>
                  <a:ext uri="{0D108BD9-81ED-4DB2-BD59-A6C34878D82A}">
                    <a16:rowId xmlns:a16="http://schemas.microsoft.com/office/drawing/2014/main" val="3372149954"/>
                  </a:ext>
                </a:extLst>
              </a:tr>
              <a:tr h="302854">
                <a:tc>
                  <a:txBody>
                    <a:bodyPr/>
                    <a:lstStyle/>
                    <a:p>
                      <a:pPr algn="l" fontAlgn="b"/>
                      <a:r>
                        <a:rPr lang="en-US" sz="1400" b="1" i="0" u="none" strike="noStrike" dirty="0">
                          <a:solidFill>
                            <a:schemeClr val="tx1"/>
                          </a:solidFill>
                          <a:effectLst/>
                          <a:latin typeface="+mn-lt"/>
                        </a:rPr>
                        <a:t>REGION</a:t>
                      </a:r>
                    </a:p>
                  </a:txBody>
                  <a:tcPr anchor="ctr"/>
                </a:tc>
                <a:tc>
                  <a:txBody>
                    <a:bodyPr/>
                    <a:lstStyle/>
                    <a:p>
                      <a:pPr marL="0" algn="ctr" defTabSz="914400" rtl="0" eaLnBrk="1" fontAlgn="b" latinLnBrk="0" hangingPunct="1"/>
                      <a:endParaRPr lang="en-US" sz="1400" b="1" i="0" u="none" strike="noStrike" kern="1200" dirty="0">
                        <a:solidFill>
                          <a:schemeClr val="accent3">
                            <a:lumMod val="75000"/>
                          </a:schemeClr>
                        </a:solidFill>
                        <a:effectLst/>
                        <a:latin typeface="+mn-lt"/>
                        <a:ea typeface="+mn-ea"/>
                        <a:cs typeface="+mn-cs"/>
                      </a:endParaRPr>
                    </a:p>
                  </a:txBody>
                  <a:tcPr anchor="ctr"/>
                </a:tc>
                <a:tc>
                  <a:txBody>
                    <a:bodyPr/>
                    <a:lstStyle/>
                    <a:p>
                      <a:pPr marL="0" algn="ctr" defTabSz="914400" rtl="0" eaLnBrk="1" fontAlgn="b" latinLnBrk="0" hangingPunct="1"/>
                      <a:endParaRPr lang="en-US" sz="1400" b="1" i="0" u="none" strike="noStrike" kern="1200" dirty="0">
                        <a:solidFill>
                          <a:schemeClr val="accent3">
                            <a:lumMod val="75000"/>
                          </a:schemeClr>
                        </a:solidFill>
                        <a:effectLst/>
                        <a:latin typeface="+mn-lt"/>
                        <a:ea typeface="+mn-ea"/>
                        <a:cs typeface="+mn-cs"/>
                      </a:endParaRPr>
                    </a:p>
                  </a:txBody>
                  <a:tcPr anchor="ctr"/>
                </a:tc>
                <a:tc>
                  <a:txBody>
                    <a:bodyPr/>
                    <a:lstStyle/>
                    <a:p>
                      <a:pPr marL="0" algn="ctr" defTabSz="914400" rtl="0" eaLnBrk="1" fontAlgn="b" latinLnBrk="0" hangingPunct="1"/>
                      <a:endParaRPr lang="en-US" sz="1400" b="1" i="0" u="none" strike="noStrike" kern="1200" dirty="0">
                        <a:solidFill>
                          <a:schemeClr val="accent3">
                            <a:lumMod val="75000"/>
                          </a:schemeClr>
                        </a:solidFill>
                        <a:effectLst/>
                        <a:latin typeface="+mn-lt"/>
                        <a:ea typeface="+mn-ea"/>
                        <a:cs typeface="+mn-cs"/>
                      </a:endParaRPr>
                    </a:p>
                  </a:txBody>
                  <a:tcPr anchor="ctr"/>
                </a:tc>
                <a:tc>
                  <a:txBody>
                    <a:bodyPr/>
                    <a:lstStyle/>
                    <a:p>
                      <a:pPr marL="0" algn="ctr" defTabSz="914400" rtl="0" eaLnBrk="1" fontAlgn="b" latinLnBrk="0" hangingPunct="1"/>
                      <a:endParaRPr lang="en-US" sz="1400" b="1" i="0" u="none" strike="noStrike" kern="1200" dirty="0">
                        <a:solidFill>
                          <a:schemeClr val="accent3">
                            <a:lumMod val="75000"/>
                          </a:schemeClr>
                        </a:solidFill>
                        <a:effectLst/>
                        <a:latin typeface="+mn-lt"/>
                        <a:ea typeface="+mn-ea"/>
                        <a:cs typeface="+mn-cs"/>
                      </a:endParaRPr>
                    </a:p>
                  </a:txBody>
                  <a:tcPr anchor="ctr"/>
                </a:tc>
                <a:tc>
                  <a:txBody>
                    <a:bodyPr/>
                    <a:lstStyle/>
                    <a:p>
                      <a:pPr marL="0" algn="ctr" defTabSz="914400" rtl="0" eaLnBrk="1" fontAlgn="b" latinLnBrk="0" hangingPunct="1"/>
                      <a:endParaRPr lang="en-US" sz="1400" b="1" i="0" u="none" strike="noStrike" kern="1200" dirty="0">
                        <a:solidFill>
                          <a:schemeClr val="accent3">
                            <a:lumMod val="75000"/>
                          </a:schemeClr>
                        </a:solidFill>
                        <a:effectLst/>
                        <a:latin typeface="+mn-lt"/>
                        <a:ea typeface="+mn-ea"/>
                        <a:cs typeface="+mn-cs"/>
                      </a:endParaRP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 </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 </a:t>
                      </a:r>
                    </a:p>
                  </a:txBody>
                  <a:tcPr anchor="ctr"/>
                </a:tc>
                <a:extLst>
                  <a:ext uri="{0D108BD9-81ED-4DB2-BD59-A6C34878D82A}">
                    <a16:rowId xmlns:a16="http://schemas.microsoft.com/office/drawing/2014/main" val="788079338"/>
                  </a:ext>
                </a:extLst>
              </a:tr>
              <a:tr h="302854">
                <a:tc>
                  <a:txBody>
                    <a:bodyPr/>
                    <a:lstStyle/>
                    <a:p>
                      <a:pPr lvl="1" algn="l" fontAlgn="b"/>
                      <a:r>
                        <a:rPr lang="en-US" sz="1400" b="0" i="0" u="none" strike="noStrike" dirty="0">
                          <a:solidFill>
                            <a:schemeClr val="tx1"/>
                          </a:solidFill>
                          <a:effectLst/>
                          <a:latin typeface="+mn-lt"/>
                        </a:rPr>
                        <a:t>Northeast</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+18</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+17</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+28</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+20</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+37</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+17</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+19</a:t>
                      </a:r>
                    </a:p>
                  </a:txBody>
                  <a:tcPr anchor="ctr"/>
                </a:tc>
                <a:extLst>
                  <a:ext uri="{0D108BD9-81ED-4DB2-BD59-A6C34878D82A}">
                    <a16:rowId xmlns:a16="http://schemas.microsoft.com/office/drawing/2014/main" val="82031532"/>
                  </a:ext>
                </a:extLst>
              </a:tr>
              <a:tr h="302854">
                <a:tc>
                  <a:txBody>
                    <a:bodyPr/>
                    <a:lstStyle/>
                    <a:p>
                      <a:pPr lvl="1" algn="l" fontAlgn="b"/>
                      <a:r>
                        <a:rPr lang="en-US" sz="1400" b="0" i="0" u="none" strike="noStrike" dirty="0">
                          <a:solidFill>
                            <a:schemeClr val="tx1"/>
                          </a:solidFill>
                          <a:effectLst/>
                          <a:latin typeface="+mn-lt"/>
                        </a:rPr>
                        <a:t>South</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+10</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+8</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+24</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+7</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+46</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+39</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+36</a:t>
                      </a:r>
                    </a:p>
                  </a:txBody>
                  <a:tcPr anchor="ctr"/>
                </a:tc>
                <a:extLst>
                  <a:ext uri="{0D108BD9-81ED-4DB2-BD59-A6C34878D82A}">
                    <a16:rowId xmlns:a16="http://schemas.microsoft.com/office/drawing/2014/main" val="1965369706"/>
                  </a:ext>
                </a:extLst>
              </a:tr>
              <a:tr h="302854">
                <a:tc>
                  <a:txBody>
                    <a:bodyPr/>
                    <a:lstStyle/>
                    <a:p>
                      <a:pPr lvl="1" algn="l" fontAlgn="b"/>
                      <a:r>
                        <a:rPr lang="en-US" sz="1400" b="0" i="0" u="none" strike="noStrike" dirty="0">
                          <a:solidFill>
                            <a:schemeClr val="tx1"/>
                          </a:solidFill>
                          <a:effectLst/>
                          <a:latin typeface="+mn-lt"/>
                        </a:rPr>
                        <a:t>Midwest</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+6</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+9</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+29</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+9</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+24</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+15</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+18</a:t>
                      </a:r>
                    </a:p>
                  </a:txBody>
                  <a:tcPr anchor="ctr"/>
                </a:tc>
                <a:extLst>
                  <a:ext uri="{0D108BD9-81ED-4DB2-BD59-A6C34878D82A}">
                    <a16:rowId xmlns:a16="http://schemas.microsoft.com/office/drawing/2014/main" val="192936126"/>
                  </a:ext>
                </a:extLst>
              </a:tr>
              <a:tr h="302854">
                <a:tc>
                  <a:txBody>
                    <a:bodyPr/>
                    <a:lstStyle/>
                    <a:p>
                      <a:pPr lvl="1" algn="l" fontAlgn="b"/>
                      <a:r>
                        <a:rPr lang="en-US" sz="1400" b="0" i="0" u="none" strike="noStrike" dirty="0">
                          <a:solidFill>
                            <a:schemeClr val="tx1"/>
                          </a:solidFill>
                          <a:effectLst/>
                          <a:latin typeface="+mn-lt"/>
                        </a:rPr>
                        <a:t>West</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+12</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+9</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+14</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+21</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+7</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+19</a:t>
                      </a:r>
                    </a:p>
                  </a:txBody>
                  <a:tcPr anchor="ctr"/>
                </a:tc>
                <a:extLst>
                  <a:ext uri="{0D108BD9-81ED-4DB2-BD59-A6C34878D82A}">
                    <a16:rowId xmlns:a16="http://schemas.microsoft.com/office/drawing/2014/main" val="2137340326"/>
                  </a:ext>
                </a:extLst>
              </a:tr>
              <a:tr h="302854">
                <a:tc>
                  <a:txBody>
                    <a:bodyPr/>
                    <a:lstStyle/>
                    <a:p>
                      <a:pPr algn="l" fontAlgn="b"/>
                      <a:r>
                        <a:rPr lang="en-US" sz="1400" b="1" i="0" u="none" strike="noStrike" dirty="0">
                          <a:solidFill>
                            <a:schemeClr val="tx1"/>
                          </a:solidFill>
                          <a:effectLst/>
                          <a:latin typeface="+mn-lt"/>
                        </a:rPr>
                        <a:t>FIRM SIZE</a:t>
                      </a:r>
                    </a:p>
                  </a:txBody>
                  <a:tcPr anchor="ctr"/>
                </a:tc>
                <a:tc>
                  <a:txBody>
                    <a:bodyPr/>
                    <a:lstStyle/>
                    <a:p>
                      <a:pPr marL="0" algn="ctr" defTabSz="914400" rtl="0" eaLnBrk="1" fontAlgn="b" latinLnBrk="0" hangingPunct="1"/>
                      <a:endParaRPr lang="en-US" sz="1400" b="1" i="0" u="none" strike="noStrike" kern="1200" dirty="0">
                        <a:solidFill>
                          <a:schemeClr val="accent3">
                            <a:lumMod val="75000"/>
                          </a:schemeClr>
                        </a:solidFill>
                        <a:effectLst/>
                        <a:latin typeface="+mn-lt"/>
                        <a:ea typeface="+mn-ea"/>
                        <a:cs typeface="+mn-cs"/>
                      </a:endParaRPr>
                    </a:p>
                  </a:txBody>
                  <a:tcPr anchor="ctr"/>
                </a:tc>
                <a:tc>
                  <a:txBody>
                    <a:bodyPr/>
                    <a:lstStyle/>
                    <a:p>
                      <a:pPr marL="0" algn="ctr" defTabSz="914400" rtl="0" eaLnBrk="1" fontAlgn="b" latinLnBrk="0" hangingPunct="1"/>
                      <a:endParaRPr lang="en-US" sz="1400" b="1" i="0" u="none" strike="noStrike" kern="1200" dirty="0">
                        <a:solidFill>
                          <a:schemeClr val="accent3">
                            <a:lumMod val="75000"/>
                          </a:schemeClr>
                        </a:solidFill>
                        <a:effectLst/>
                        <a:latin typeface="+mn-lt"/>
                        <a:ea typeface="+mn-ea"/>
                        <a:cs typeface="+mn-cs"/>
                      </a:endParaRPr>
                    </a:p>
                  </a:txBody>
                  <a:tcPr anchor="ctr"/>
                </a:tc>
                <a:tc>
                  <a:txBody>
                    <a:bodyPr/>
                    <a:lstStyle/>
                    <a:p>
                      <a:pPr marL="0" algn="ctr" defTabSz="914400" rtl="0" eaLnBrk="1" fontAlgn="b" latinLnBrk="0" hangingPunct="1"/>
                      <a:endParaRPr lang="en-US" sz="1400" b="1" i="0" u="none" strike="noStrike" kern="1200" dirty="0">
                        <a:solidFill>
                          <a:schemeClr val="accent3">
                            <a:lumMod val="75000"/>
                          </a:schemeClr>
                        </a:solidFill>
                        <a:effectLst/>
                        <a:latin typeface="+mn-lt"/>
                        <a:ea typeface="+mn-ea"/>
                        <a:cs typeface="+mn-cs"/>
                      </a:endParaRPr>
                    </a:p>
                  </a:txBody>
                  <a:tcPr anchor="ctr"/>
                </a:tc>
                <a:tc>
                  <a:txBody>
                    <a:bodyPr/>
                    <a:lstStyle/>
                    <a:p>
                      <a:pPr marL="0" algn="ctr" defTabSz="914400" rtl="0" eaLnBrk="1" fontAlgn="b" latinLnBrk="0" hangingPunct="1"/>
                      <a:endParaRPr lang="en-US" sz="1400" b="1" i="0" u="none" strike="noStrike" kern="1200" dirty="0">
                        <a:solidFill>
                          <a:schemeClr val="accent3">
                            <a:lumMod val="75000"/>
                          </a:schemeClr>
                        </a:solidFill>
                        <a:effectLst/>
                        <a:latin typeface="+mn-lt"/>
                        <a:ea typeface="+mn-ea"/>
                        <a:cs typeface="+mn-cs"/>
                      </a:endParaRPr>
                    </a:p>
                  </a:txBody>
                  <a:tcPr anchor="ctr"/>
                </a:tc>
                <a:tc>
                  <a:txBody>
                    <a:bodyPr/>
                    <a:lstStyle/>
                    <a:p>
                      <a:pPr marL="0" algn="ctr" defTabSz="914400" rtl="0" eaLnBrk="1" fontAlgn="b" latinLnBrk="0" hangingPunct="1"/>
                      <a:endParaRPr lang="en-US" sz="1400" b="1" i="0" u="none" strike="noStrike" kern="1200" dirty="0">
                        <a:solidFill>
                          <a:schemeClr val="accent3">
                            <a:lumMod val="75000"/>
                          </a:schemeClr>
                        </a:solidFill>
                        <a:effectLst/>
                        <a:latin typeface="+mn-lt"/>
                        <a:ea typeface="+mn-ea"/>
                        <a:cs typeface="+mn-cs"/>
                      </a:endParaRP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 </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 </a:t>
                      </a:r>
                    </a:p>
                  </a:txBody>
                  <a:tcPr anchor="ctr"/>
                </a:tc>
                <a:extLst>
                  <a:ext uri="{0D108BD9-81ED-4DB2-BD59-A6C34878D82A}">
                    <a16:rowId xmlns:a16="http://schemas.microsoft.com/office/drawing/2014/main" val="1541520844"/>
                  </a:ext>
                </a:extLst>
              </a:tr>
              <a:tr h="302854">
                <a:tc>
                  <a:txBody>
                    <a:bodyPr/>
                    <a:lstStyle/>
                    <a:p>
                      <a:pPr lvl="1" algn="l" fontAlgn="b"/>
                      <a:r>
                        <a:rPr lang="en-US" sz="1400" b="0" i="0" u="none" strike="noStrike" dirty="0">
                          <a:solidFill>
                            <a:schemeClr val="tx1"/>
                          </a:solidFill>
                          <a:effectLst/>
                          <a:latin typeface="+mn-lt"/>
                        </a:rPr>
                        <a:t>1-25</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+6</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+11</a:t>
                      </a:r>
                    </a:p>
                  </a:txBody>
                  <a:tcPr anchor="ctr"/>
                </a:tc>
                <a:tc>
                  <a:txBody>
                    <a:bodyPr/>
                    <a:lstStyle/>
                    <a:p>
                      <a:pPr marL="0" algn="ctr" defTabSz="914400" rtl="0" eaLnBrk="1" fontAlgn="b" latinLnBrk="0" hangingPunct="1"/>
                      <a:r>
                        <a:rPr lang="en-US" sz="1400" b="1" i="0" u="none" strike="noStrike" kern="1200" dirty="0">
                          <a:solidFill>
                            <a:schemeClr val="accent2"/>
                          </a:solidFill>
                          <a:effectLst/>
                          <a:latin typeface="+mn-lt"/>
                          <a:ea typeface="+mn-ea"/>
                          <a:cs typeface="+mn-cs"/>
                        </a:rPr>
                        <a:t>0</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+28</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+28</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+27</a:t>
                      </a:r>
                    </a:p>
                  </a:txBody>
                  <a:tcPr anchor="ctr"/>
                </a:tc>
                <a:extLst>
                  <a:ext uri="{0D108BD9-81ED-4DB2-BD59-A6C34878D82A}">
                    <a16:rowId xmlns:a16="http://schemas.microsoft.com/office/drawing/2014/main" val="1698419267"/>
                  </a:ext>
                </a:extLst>
              </a:tr>
              <a:tr h="302854">
                <a:tc>
                  <a:txBody>
                    <a:bodyPr/>
                    <a:lstStyle/>
                    <a:p>
                      <a:pPr lvl="1" algn="l" fontAlgn="b"/>
                      <a:r>
                        <a:rPr lang="en-US" sz="1400" b="0" i="0" u="none" strike="noStrike" dirty="0">
                          <a:solidFill>
                            <a:schemeClr val="tx1"/>
                          </a:solidFill>
                          <a:effectLst/>
                          <a:latin typeface="+mn-lt"/>
                        </a:rPr>
                        <a:t>26-50</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+10</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+18</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+22</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+19</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+12</a:t>
                      </a:r>
                    </a:p>
                  </a:txBody>
                  <a:tcPr anchor="ctr"/>
                </a:tc>
                <a:extLst>
                  <a:ext uri="{0D108BD9-81ED-4DB2-BD59-A6C34878D82A}">
                    <a16:rowId xmlns:a16="http://schemas.microsoft.com/office/drawing/2014/main" val="3878669238"/>
                  </a:ext>
                </a:extLst>
              </a:tr>
              <a:tr h="302854">
                <a:tc>
                  <a:txBody>
                    <a:bodyPr/>
                    <a:lstStyle/>
                    <a:p>
                      <a:pPr lvl="1" algn="l" fontAlgn="b"/>
                      <a:r>
                        <a:rPr lang="en-US" sz="1400" b="0" i="0" u="none" strike="noStrike" dirty="0">
                          <a:solidFill>
                            <a:schemeClr val="tx1"/>
                          </a:solidFill>
                          <a:effectLst/>
                          <a:latin typeface="+mn-lt"/>
                        </a:rPr>
                        <a:t>51-200</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+9</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+9</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+30</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+21</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+33</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+12</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+24</a:t>
                      </a:r>
                    </a:p>
                  </a:txBody>
                  <a:tcPr anchor="ctr"/>
                </a:tc>
                <a:extLst>
                  <a:ext uri="{0D108BD9-81ED-4DB2-BD59-A6C34878D82A}">
                    <a16:rowId xmlns:a16="http://schemas.microsoft.com/office/drawing/2014/main" val="3505637564"/>
                  </a:ext>
                </a:extLst>
              </a:tr>
              <a:tr h="302854">
                <a:tc>
                  <a:txBody>
                    <a:bodyPr/>
                    <a:lstStyle/>
                    <a:p>
                      <a:pPr lvl="1" algn="l" fontAlgn="b"/>
                      <a:r>
                        <a:rPr lang="en-US" sz="1400" b="0" i="0" u="none" strike="noStrike" dirty="0">
                          <a:solidFill>
                            <a:schemeClr val="tx1"/>
                          </a:solidFill>
                          <a:effectLst/>
                          <a:latin typeface="+mn-lt"/>
                        </a:rPr>
                        <a:t>201-500</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+12</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+42</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+15</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+43</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+28</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+31</a:t>
                      </a:r>
                    </a:p>
                  </a:txBody>
                  <a:tcPr anchor="ctr"/>
                </a:tc>
                <a:extLst>
                  <a:ext uri="{0D108BD9-81ED-4DB2-BD59-A6C34878D82A}">
                    <a16:rowId xmlns:a16="http://schemas.microsoft.com/office/drawing/2014/main" val="1436355172"/>
                  </a:ext>
                </a:extLst>
              </a:tr>
              <a:tr h="330877">
                <a:tc>
                  <a:txBody>
                    <a:bodyPr/>
                    <a:lstStyle/>
                    <a:p>
                      <a:pPr lvl="1" algn="l" fontAlgn="b"/>
                      <a:r>
                        <a:rPr lang="en-US" sz="1400" b="0" i="0" u="none" strike="noStrike" dirty="0">
                          <a:solidFill>
                            <a:schemeClr val="tx1"/>
                          </a:solidFill>
                          <a:effectLst/>
                          <a:latin typeface="+mn-lt"/>
                        </a:rPr>
                        <a:t>More than 500</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+18</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+18</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+28</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+13</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+37</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+24</a:t>
                      </a:r>
                    </a:p>
                  </a:txBody>
                  <a:tcPr anchor="ctr"/>
                </a:tc>
                <a:tc>
                  <a:txBody>
                    <a:bodyPr/>
                    <a:lstStyle/>
                    <a:p>
                      <a:pPr marL="0" algn="ctr" defTabSz="914400" rtl="0" eaLnBrk="1" fontAlgn="b" latinLnBrk="0" hangingPunct="1"/>
                      <a:r>
                        <a:rPr lang="en-US" sz="1400" b="1" i="0" u="none" strike="noStrike" kern="1200" dirty="0">
                          <a:solidFill>
                            <a:schemeClr val="accent3">
                              <a:lumMod val="75000"/>
                            </a:schemeClr>
                          </a:solidFill>
                          <a:effectLst/>
                          <a:latin typeface="+mn-lt"/>
                          <a:ea typeface="+mn-ea"/>
                          <a:cs typeface="+mn-cs"/>
                        </a:rPr>
                        <a:t>+19</a:t>
                      </a:r>
                    </a:p>
                  </a:txBody>
                  <a:tcPr anchor="ctr"/>
                </a:tc>
                <a:extLst>
                  <a:ext uri="{0D108BD9-81ED-4DB2-BD59-A6C34878D82A}">
                    <a16:rowId xmlns:a16="http://schemas.microsoft.com/office/drawing/2014/main" val="855648530"/>
                  </a:ext>
                </a:extLst>
              </a:tr>
            </a:tbl>
          </a:graphicData>
        </a:graphic>
      </p:graphicFrame>
      <p:sp>
        <p:nvSpPr>
          <p:cNvPr id="3" name="Text Box 12" descr="MarketSight_Chart_Title:143cc8c1-cb80-47e6-9ef8-adb7011e3cd2">
            <a:extLst>
              <a:ext uri="{FF2B5EF4-FFF2-40B4-BE49-F238E27FC236}">
                <a16:creationId xmlns:a16="http://schemas.microsoft.com/office/drawing/2014/main" id="{38F8EB80-A0D6-43E9-A5A2-0E955AF947F0}"/>
              </a:ext>
            </a:extLst>
          </p:cNvPr>
          <p:cNvSpPr>
            <a:spLocks noChangeArrowheads="1"/>
          </p:cNvSpPr>
          <p:nvPr/>
        </p:nvSpPr>
        <p:spPr>
          <a:xfrm>
            <a:off x="1953240" y="5952248"/>
            <a:ext cx="8228960" cy="430887"/>
          </a:xfrm>
          <a:prstGeom prst="rect">
            <a:avLst/>
          </a:prstGeom>
          <a:noFill/>
          <a:ln w="9525">
            <a:noFill/>
            <a:miter lim="800000"/>
          </a:ln>
        </p:spPr>
        <p:txBody>
          <a:bodyPr wrap="square">
            <a:spAutoFit/>
          </a:bodyPr>
          <a:lstStyle>
            <a:defPPr>
              <a:defRPr lang="en-US"/>
            </a:defPPr>
          </a:lstStyle>
          <a:p>
            <a:pPr algn="ctr" fontAlgn="base">
              <a:spcBef>
                <a:spcPct val="0"/>
              </a:spcBef>
              <a:spcAft>
                <a:spcPct val="0"/>
              </a:spcAft>
              <a:buNone/>
              <a:defRPr kumimoji="0" b="0" i="0" normalizeH="0" noProof="0">
                <a:uLnTx/>
                <a:uFillTx/>
                <a:latin typeface="Arial" pitchFamily="34" charset="0"/>
                <a:ea typeface="+mn-ea"/>
                <a:cs typeface="+mn-cs"/>
              </a:defRPr>
            </a:pPr>
            <a:r>
              <a:rPr lang="en-US" sz="1100" dirty="0">
                <a:latin typeface="Century Gothic" panose="020B0502020202020204" pitchFamily="34" charset="0"/>
              </a:rPr>
              <a:t>Q11: Thinking ahead 12 months from now, how do you feel each of the following will be compared to today?</a:t>
            </a:r>
          </a:p>
          <a:p>
            <a:pPr algn="ctr" fontAlgn="base">
              <a:spcBef>
                <a:spcPct val="0"/>
              </a:spcBef>
              <a:spcAft>
                <a:spcPct val="0"/>
              </a:spcAft>
              <a:buNone/>
              <a:defRPr kumimoji="0" b="0" i="0" normalizeH="0" noProof="0">
                <a:uLnTx/>
                <a:uFillTx/>
                <a:latin typeface="Arial" pitchFamily="34" charset="0"/>
                <a:ea typeface="+mn-ea"/>
                <a:cs typeface="+mn-cs"/>
              </a:defRPr>
            </a:pPr>
            <a:r>
              <a:rPr lang="en-US" sz="1100" dirty="0">
                <a:latin typeface="Century Gothic" panose="020B0502020202020204" pitchFamily="34" charset="0"/>
              </a:rPr>
              <a:t>Not sure omitted from calculations.</a:t>
            </a:r>
          </a:p>
        </p:txBody>
      </p:sp>
      <p:sp>
        <p:nvSpPr>
          <p:cNvPr id="4" name="TextBox 3">
            <a:extLst>
              <a:ext uri="{FF2B5EF4-FFF2-40B4-BE49-F238E27FC236}">
                <a16:creationId xmlns:a16="http://schemas.microsoft.com/office/drawing/2014/main" id="{BBC42495-7A17-94DD-99B0-7ECFF68267EB}"/>
              </a:ext>
            </a:extLst>
          </p:cNvPr>
          <p:cNvSpPr txBox="1"/>
          <p:nvPr/>
        </p:nvSpPr>
        <p:spPr>
          <a:xfrm>
            <a:off x="6688418" y="6436758"/>
            <a:ext cx="5385547" cy="253916"/>
          </a:xfrm>
          <a:prstGeom prst="rect">
            <a:avLst/>
          </a:prstGeom>
          <a:solidFill>
            <a:srgbClr val="FFFFFF"/>
          </a:solidFill>
        </p:spPr>
        <p:txBody>
          <a:bodyPr wrap="square" rtlCol="0">
            <a:spAutoFit/>
          </a:bodyPr>
          <a:lstStyle/>
          <a:p>
            <a:pPr fontAlgn="auto">
              <a:spcBef>
                <a:spcPts val="0"/>
              </a:spcBef>
              <a:spcAft>
                <a:spcPts val="0"/>
              </a:spcAft>
              <a:defRPr/>
            </a:pPr>
            <a:r>
              <a:rPr kumimoji="0" lang="en-US" sz="1050" b="0" i="0" u="none" strike="noStrike" kern="1200" cap="none" spc="0" normalizeH="0" baseline="0" noProof="0" dirty="0">
                <a:ln>
                  <a:noFill/>
                </a:ln>
                <a:solidFill>
                  <a:prstClr val="black"/>
                </a:solidFill>
                <a:effectLst/>
                <a:uLnTx/>
                <a:uFillTx/>
                <a:latin typeface="Aptos" panose="020B0004020202020204" pitchFamily="34" charset="0"/>
                <a:cs typeface="+mn-cs"/>
              </a:rPr>
              <a:t>Source: ACEC Research Institute, Engineering Business Sentiment – 2025 Q1</a:t>
            </a:r>
          </a:p>
        </p:txBody>
      </p:sp>
    </p:spTree>
    <p:extLst>
      <p:ext uri="{BB962C8B-B14F-4D97-AF65-F5344CB8AC3E}">
        <p14:creationId xmlns:p14="http://schemas.microsoft.com/office/powerpoint/2010/main" val="422812372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59FAC-F808-6823-E44F-6AA057A69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084606-E163-F422-C363-CC9A08675FB1}"/>
              </a:ext>
            </a:extLst>
          </p:cNvPr>
          <p:cNvSpPr>
            <a:spLocks noGrp="1"/>
          </p:cNvSpPr>
          <p:nvPr>
            <p:ph type="title"/>
          </p:nvPr>
        </p:nvSpPr>
        <p:spPr>
          <a:xfrm>
            <a:off x="606669" y="165752"/>
            <a:ext cx="10978661" cy="916736"/>
          </a:xfrm>
        </p:spPr>
        <p:txBody>
          <a:bodyPr/>
          <a:lstStyle/>
          <a:p>
            <a:r>
              <a:rPr lang="en-US" sz="4000" noProof="0" dirty="0"/>
              <a:t>Sector sentiment increases across the board.</a:t>
            </a:r>
            <a:endParaRPr lang="en-US" sz="4000" dirty="0"/>
          </a:p>
        </p:txBody>
      </p:sp>
      <p:sp>
        <p:nvSpPr>
          <p:cNvPr id="5" name="Rectangle 4">
            <a:extLst>
              <a:ext uri="{FF2B5EF4-FFF2-40B4-BE49-F238E27FC236}">
                <a16:creationId xmlns:a16="http://schemas.microsoft.com/office/drawing/2014/main" id="{7954D8BA-07D7-A29B-5339-1E4FADA3A798}"/>
              </a:ext>
            </a:extLst>
          </p:cNvPr>
          <p:cNvSpPr/>
          <p:nvPr/>
        </p:nvSpPr>
        <p:spPr>
          <a:xfrm>
            <a:off x="1250293" y="4538396"/>
            <a:ext cx="5160610" cy="69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73C5743-B332-0FB5-D2D7-B69C501B4095}"/>
              </a:ext>
            </a:extLst>
          </p:cNvPr>
          <p:cNvPicPr>
            <a:picLocks noChangeAspect="1"/>
          </p:cNvPicPr>
          <p:nvPr/>
        </p:nvPicPr>
        <p:blipFill>
          <a:blip r:embed="rId3"/>
          <a:stretch>
            <a:fillRect/>
          </a:stretch>
        </p:blipFill>
        <p:spPr>
          <a:xfrm>
            <a:off x="606669" y="968688"/>
            <a:ext cx="11010330" cy="5724640"/>
          </a:xfrm>
          <a:prstGeom prst="rect">
            <a:avLst/>
          </a:prstGeom>
        </p:spPr>
      </p:pic>
      <p:sp>
        <p:nvSpPr>
          <p:cNvPr id="7" name="Oval 6">
            <a:extLst>
              <a:ext uri="{FF2B5EF4-FFF2-40B4-BE49-F238E27FC236}">
                <a16:creationId xmlns:a16="http://schemas.microsoft.com/office/drawing/2014/main" id="{67B7B69B-4428-9716-3A95-388516E053AB}"/>
              </a:ext>
            </a:extLst>
          </p:cNvPr>
          <p:cNvSpPr/>
          <p:nvPr/>
        </p:nvSpPr>
        <p:spPr>
          <a:xfrm>
            <a:off x="9059669" y="2639177"/>
            <a:ext cx="431074" cy="248194"/>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7DA8652-C097-5E8B-B873-F45387706186}"/>
              </a:ext>
            </a:extLst>
          </p:cNvPr>
          <p:cNvSpPr/>
          <p:nvPr/>
        </p:nvSpPr>
        <p:spPr>
          <a:xfrm>
            <a:off x="9059669" y="3715712"/>
            <a:ext cx="431074" cy="248194"/>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3671A15-1292-9090-1202-FFB6E1661261}"/>
              </a:ext>
            </a:extLst>
          </p:cNvPr>
          <p:cNvSpPr/>
          <p:nvPr/>
        </p:nvSpPr>
        <p:spPr>
          <a:xfrm>
            <a:off x="9059669" y="2929250"/>
            <a:ext cx="431074" cy="248194"/>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428491B-6963-A008-7AD4-696AC53DD889}"/>
              </a:ext>
            </a:extLst>
          </p:cNvPr>
          <p:cNvSpPr/>
          <p:nvPr/>
        </p:nvSpPr>
        <p:spPr>
          <a:xfrm>
            <a:off x="9059669" y="5589336"/>
            <a:ext cx="431074" cy="248194"/>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B64B03C-DFC0-B127-877A-6C5DB5B0651F}"/>
              </a:ext>
            </a:extLst>
          </p:cNvPr>
          <p:cNvSpPr/>
          <p:nvPr/>
        </p:nvSpPr>
        <p:spPr>
          <a:xfrm>
            <a:off x="9066393" y="6134068"/>
            <a:ext cx="431074" cy="248194"/>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11059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9E06D-33A1-53D9-227C-324DF2E272D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0B5A55C-5076-9938-B06D-594601C3122C}"/>
              </a:ext>
            </a:extLst>
          </p:cNvPr>
          <p:cNvSpPr>
            <a:spLocks noGrp="1"/>
          </p:cNvSpPr>
          <p:nvPr>
            <p:ph type="body" sz="quarter" idx="10"/>
          </p:nvPr>
        </p:nvSpPr>
        <p:spPr>
          <a:xfrm>
            <a:off x="1533426" y="2807490"/>
            <a:ext cx="9345245" cy="2438277"/>
          </a:xfrm>
        </p:spPr>
        <p:txBody>
          <a:bodyPr/>
          <a:lstStyle/>
          <a:p>
            <a:pPr lvl="0"/>
            <a:r>
              <a:rPr lang="en-US" noProof="0" dirty="0"/>
              <a:t>How is the U.S. Economy Doing?</a:t>
            </a:r>
          </a:p>
        </p:txBody>
      </p:sp>
    </p:spTree>
    <p:extLst>
      <p:ext uri="{BB962C8B-B14F-4D97-AF65-F5344CB8AC3E}">
        <p14:creationId xmlns:p14="http://schemas.microsoft.com/office/powerpoint/2010/main" val="42324619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69DF5-3510-FAEE-FC49-2EF3FF8CC2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923552-44C7-C3FF-B57B-AFEB28B44836}"/>
              </a:ext>
            </a:extLst>
          </p:cNvPr>
          <p:cNvSpPr>
            <a:spLocks noGrp="1"/>
          </p:cNvSpPr>
          <p:nvPr>
            <p:ph type="title"/>
          </p:nvPr>
        </p:nvSpPr>
        <p:spPr>
          <a:xfrm>
            <a:off x="606669" y="165752"/>
            <a:ext cx="10978661" cy="916736"/>
          </a:xfrm>
        </p:spPr>
        <p:txBody>
          <a:bodyPr/>
          <a:lstStyle/>
          <a:p>
            <a:r>
              <a:rPr lang="en-US" noProof="0" dirty="0"/>
              <a:t>Political environment/uncertainty driving negative sentiment.</a:t>
            </a:r>
            <a:endParaRPr lang="en-US" dirty="0"/>
          </a:p>
        </p:txBody>
      </p:sp>
      <p:sp>
        <p:nvSpPr>
          <p:cNvPr id="5" name="Rectangle 4">
            <a:extLst>
              <a:ext uri="{FF2B5EF4-FFF2-40B4-BE49-F238E27FC236}">
                <a16:creationId xmlns:a16="http://schemas.microsoft.com/office/drawing/2014/main" id="{8C78974C-9498-ACCA-D3C3-00270A3474BF}"/>
              </a:ext>
            </a:extLst>
          </p:cNvPr>
          <p:cNvSpPr/>
          <p:nvPr/>
        </p:nvSpPr>
        <p:spPr>
          <a:xfrm>
            <a:off x="1250293" y="4538396"/>
            <a:ext cx="5160610" cy="69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331F1C-608E-86FD-B164-5EAE128583A5}"/>
              </a:ext>
            </a:extLst>
          </p:cNvPr>
          <p:cNvPicPr>
            <a:picLocks noChangeAspect="1"/>
          </p:cNvPicPr>
          <p:nvPr/>
        </p:nvPicPr>
        <p:blipFill>
          <a:blip r:embed="rId3"/>
          <a:stretch>
            <a:fillRect/>
          </a:stretch>
        </p:blipFill>
        <p:spPr>
          <a:xfrm>
            <a:off x="1838957" y="1334814"/>
            <a:ext cx="8980904" cy="5327808"/>
          </a:xfrm>
          <a:prstGeom prst="rect">
            <a:avLst/>
          </a:prstGeom>
        </p:spPr>
      </p:pic>
      <p:sp>
        <p:nvSpPr>
          <p:cNvPr id="6" name="TextBox 5">
            <a:extLst>
              <a:ext uri="{FF2B5EF4-FFF2-40B4-BE49-F238E27FC236}">
                <a16:creationId xmlns:a16="http://schemas.microsoft.com/office/drawing/2014/main" id="{145DC240-90BD-CB27-370A-7D193A7EDA96}"/>
              </a:ext>
            </a:extLst>
          </p:cNvPr>
          <p:cNvSpPr txBox="1"/>
          <p:nvPr/>
        </p:nvSpPr>
        <p:spPr>
          <a:xfrm>
            <a:off x="6676465" y="6488722"/>
            <a:ext cx="5385547" cy="253916"/>
          </a:xfrm>
          <a:prstGeom prst="rect">
            <a:avLst/>
          </a:prstGeom>
          <a:noFill/>
        </p:spPr>
        <p:txBody>
          <a:bodyPr wrap="square" rtlCol="0">
            <a:spAutoFit/>
          </a:bodyPr>
          <a:lstStyle/>
          <a:p>
            <a:pPr fontAlgn="auto">
              <a:spcBef>
                <a:spcPts val="0"/>
              </a:spcBef>
              <a:spcAft>
                <a:spcPts val="0"/>
              </a:spcAft>
              <a:defRPr/>
            </a:pPr>
            <a:r>
              <a:rPr kumimoji="0" lang="en-US" sz="1050" b="0" i="0" u="none" strike="noStrike" kern="1200" cap="none" spc="0" normalizeH="0" baseline="0" noProof="0" dirty="0">
                <a:ln>
                  <a:noFill/>
                </a:ln>
                <a:solidFill>
                  <a:prstClr val="black"/>
                </a:solidFill>
                <a:effectLst/>
                <a:uLnTx/>
                <a:uFillTx/>
                <a:latin typeface="Aptos" panose="020B0004020202020204" pitchFamily="34" charset="0"/>
                <a:cs typeface="+mn-cs"/>
              </a:rPr>
              <a:t>Source: ACEC Research Institute, Engineering Business Sentiment – 2025 Q1</a:t>
            </a:r>
          </a:p>
        </p:txBody>
      </p:sp>
    </p:spTree>
    <p:extLst>
      <p:ext uri="{BB962C8B-B14F-4D97-AF65-F5344CB8AC3E}">
        <p14:creationId xmlns:p14="http://schemas.microsoft.com/office/powerpoint/2010/main" val="105191432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5ACD4-67AF-D2BD-581F-FB0D6A8F1B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632022-A8A0-F255-64E6-E16DE7DA8CB3}"/>
              </a:ext>
            </a:extLst>
          </p:cNvPr>
          <p:cNvSpPr>
            <a:spLocks noGrp="1"/>
          </p:cNvSpPr>
          <p:nvPr>
            <p:ph type="title"/>
          </p:nvPr>
        </p:nvSpPr>
        <p:spPr>
          <a:xfrm>
            <a:off x="606669" y="165752"/>
            <a:ext cx="10978661" cy="916736"/>
          </a:xfrm>
        </p:spPr>
        <p:txBody>
          <a:bodyPr/>
          <a:lstStyle/>
          <a:p>
            <a:r>
              <a:rPr lang="en-US" sz="4000" noProof="0" dirty="0"/>
              <a:t>Concern regarding slow roll-out of IIJA jumps.</a:t>
            </a:r>
            <a:endParaRPr lang="en-US" sz="4000" dirty="0"/>
          </a:p>
        </p:txBody>
      </p:sp>
      <p:sp>
        <p:nvSpPr>
          <p:cNvPr id="5" name="Rectangle 4">
            <a:extLst>
              <a:ext uri="{FF2B5EF4-FFF2-40B4-BE49-F238E27FC236}">
                <a16:creationId xmlns:a16="http://schemas.microsoft.com/office/drawing/2014/main" id="{D9B7AAF5-5338-41A1-E6AC-7943103BE7F8}"/>
              </a:ext>
            </a:extLst>
          </p:cNvPr>
          <p:cNvSpPr/>
          <p:nvPr/>
        </p:nvSpPr>
        <p:spPr>
          <a:xfrm>
            <a:off x="1250293" y="4538396"/>
            <a:ext cx="5160610" cy="69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66DCBD1-88B6-F1EF-EC99-9D31651EB0E9}"/>
              </a:ext>
            </a:extLst>
          </p:cNvPr>
          <p:cNvSpPr txBox="1"/>
          <p:nvPr/>
        </p:nvSpPr>
        <p:spPr>
          <a:xfrm>
            <a:off x="6676465" y="6488722"/>
            <a:ext cx="5385547" cy="253916"/>
          </a:xfrm>
          <a:prstGeom prst="rect">
            <a:avLst/>
          </a:prstGeom>
          <a:noFill/>
        </p:spPr>
        <p:txBody>
          <a:bodyPr wrap="square" rtlCol="0">
            <a:spAutoFit/>
          </a:bodyPr>
          <a:lstStyle/>
          <a:p>
            <a:pPr fontAlgn="auto">
              <a:spcBef>
                <a:spcPts val="0"/>
              </a:spcBef>
              <a:spcAft>
                <a:spcPts val="0"/>
              </a:spcAft>
              <a:defRPr/>
            </a:pPr>
            <a:r>
              <a:rPr kumimoji="0" lang="en-US" sz="1050" b="0" i="0" u="none" strike="noStrike" kern="1200" cap="none" spc="0" normalizeH="0" baseline="0" noProof="0" dirty="0">
                <a:ln>
                  <a:noFill/>
                </a:ln>
                <a:solidFill>
                  <a:prstClr val="black"/>
                </a:solidFill>
                <a:effectLst/>
                <a:uLnTx/>
                <a:uFillTx/>
                <a:latin typeface="Aptos" panose="020B0004020202020204" pitchFamily="34" charset="0"/>
                <a:cs typeface="+mn-cs"/>
              </a:rPr>
              <a:t>Source: ACEC Research Institute, Engineering Business Sentiment – 2025 Q1</a:t>
            </a:r>
          </a:p>
        </p:txBody>
      </p:sp>
      <p:pic>
        <p:nvPicPr>
          <p:cNvPr id="3" name="Picture 2">
            <a:extLst>
              <a:ext uri="{FF2B5EF4-FFF2-40B4-BE49-F238E27FC236}">
                <a16:creationId xmlns:a16="http://schemas.microsoft.com/office/drawing/2014/main" id="{4A420336-6183-A498-3FEF-47A01B6EA87B}"/>
              </a:ext>
            </a:extLst>
          </p:cNvPr>
          <p:cNvPicPr>
            <a:picLocks noChangeAspect="1"/>
          </p:cNvPicPr>
          <p:nvPr/>
        </p:nvPicPr>
        <p:blipFill>
          <a:blip r:embed="rId3"/>
          <a:stretch>
            <a:fillRect/>
          </a:stretch>
        </p:blipFill>
        <p:spPr>
          <a:xfrm>
            <a:off x="1659920" y="1114618"/>
            <a:ext cx="8872159" cy="5577630"/>
          </a:xfrm>
          <a:prstGeom prst="rect">
            <a:avLst/>
          </a:prstGeom>
        </p:spPr>
      </p:pic>
    </p:spTree>
    <p:extLst>
      <p:ext uri="{BB962C8B-B14F-4D97-AF65-F5344CB8AC3E}">
        <p14:creationId xmlns:p14="http://schemas.microsoft.com/office/powerpoint/2010/main" val="142601669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2CE6B-DB1F-DAB3-5A2B-ACFCC5E5CA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4741E-684E-E488-14B2-0734DEF6D2D4}"/>
              </a:ext>
            </a:extLst>
          </p:cNvPr>
          <p:cNvSpPr>
            <a:spLocks noGrp="1"/>
          </p:cNvSpPr>
          <p:nvPr>
            <p:ph type="title"/>
          </p:nvPr>
        </p:nvSpPr>
        <p:spPr>
          <a:xfrm>
            <a:off x="606669" y="165752"/>
            <a:ext cx="10978661" cy="916736"/>
          </a:xfrm>
        </p:spPr>
        <p:txBody>
          <a:bodyPr/>
          <a:lstStyle/>
          <a:p>
            <a:r>
              <a:rPr lang="en-US" sz="4000" noProof="0" dirty="0"/>
              <a:t>Future backlog sentiment improves markedly.</a:t>
            </a:r>
            <a:endParaRPr lang="en-US" sz="4000" dirty="0"/>
          </a:p>
        </p:txBody>
      </p:sp>
      <p:sp>
        <p:nvSpPr>
          <p:cNvPr id="5" name="Rectangle 4">
            <a:extLst>
              <a:ext uri="{FF2B5EF4-FFF2-40B4-BE49-F238E27FC236}">
                <a16:creationId xmlns:a16="http://schemas.microsoft.com/office/drawing/2014/main" id="{EFD2A00F-C203-28F6-497D-B85D1EBDA103}"/>
              </a:ext>
            </a:extLst>
          </p:cNvPr>
          <p:cNvSpPr/>
          <p:nvPr/>
        </p:nvSpPr>
        <p:spPr>
          <a:xfrm>
            <a:off x="1250293" y="4538396"/>
            <a:ext cx="5160610" cy="69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DFDC3BA-6C4F-A5F2-CCF6-426229A23B0F}"/>
              </a:ext>
            </a:extLst>
          </p:cNvPr>
          <p:cNvSpPr txBox="1"/>
          <p:nvPr/>
        </p:nvSpPr>
        <p:spPr>
          <a:xfrm>
            <a:off x="6676465" y="6488722"/>
            <a:ext cx="5385547" cy="253916"/>
          </a:xfrm>
          <a:prstGeom prst="rect">
            <a:avLst/>
          </a:prstGeom>
          <a:noFill/>
        </p:spPr>
        <p:txBody>
          <a:bodyPr wrap="square" rtlCol="0">
            <a:spAutoFit/>
          </a:bodyPr>
          <a:lstStyle/>
          <a:p>
            <a:pPr fontAlgn="auto">
              <a:spcBef>
                <a:spcPts val="0"/>
              </a:spcBef>
              <a:spcAft>
                <a:spcPts val="0"/>
              </a:spcAft>
              <a:defRPr/>
            </a:pPr>
            <a:r>
              <a:rPr kumimoji="0" lang="en-US" sz="1050" b="0" i="0" u="none" strike="noStrike" kern="1200" cap="none" spc="0" normalizeH="0" baseline="0" noProof="0" dirty="0">
                <a:ln>
                  <a:noFill/>
                </a:ln>
                <a:solidFill>
                  <a:prstClr val="black"/>
                </a:solidFill>
                <a:effectLst/>
                <a:uLnTx/>
                <a:uFillTx/>
                <a:latin typeface="Aptos" panose="020B0004020202020204" pitchFamily="34" charset="0"/>
                <a:cs typeface="+mn-cs"/>
              </a:rPr>
              <a:t>Source: ACEC Research Institute, Engineering Business Sentiment – 2025 Q1</a:t>
            </a:r>
          </a:p>
        </p:txBody>
      </p:sp>
      <p:pic>
        <p:nvPicPr>
          <p:cNvPr id="4" name="Picture 3">
            <a:extLst>
              <a:ext uri="{FF2B5EF4-FFF2-40B4-BE49-F238E27FC236}">
                <a16:creationId xmlns:a16="http://schemas.microsoft.com/office/drawing/2014/main" id="{FED04596-506A-12DC-BFAD-002E4DB2515A}"/>
              </a:ext>
            </a:extLst>
          </p:cNvPr>
          <p:cNvPicPr>
            <a:picLocks noChangeAspect="1"/>
          </p:cNvPicPr>
          <p:nvPr/>
        </p:nvPicPr>
        <p:blipFill>
          <a:blip r:embed="rId3"/>
          <a:stretch>
            <a:fillRect/>
          </a:stretch>
        </p:blipFill>
        <p:spPr>
          <a:xfrm>
            <a:off x="947655" y="1417103"/>
            <a:ext cx="10431160" cy="4737003"/>
          </a:xfrm>
          <a:prstGeom prst="rect">
            <a:avLst/>
          </a:prstGeom>
        </p:spPr>
      </p:pic>
    </p:spTree>
    <p:extLst>
      <p:ext uri="{BB962C8B-B14F-4D97-AF65-F5344CB8AC3E}">
        <p14:creationId xmlns:p14="http://schemas.microsoft.com/office/powerpoint/2010/main" val="399376881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1E581-648A-BB90-733E-1BD8DAAC73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F548E7-D7D9-CEC8-7096-B49D3B449E25}"/>
              </a:ext>
            </a:extLst>
          </p:cNvPr>
          <p:cNvSpPr>
            <a:spLocks noGrp="1"/>
          </p:cNvSpPr>
          <p:nvPr>
            <p:ph type="title"/>
          </p:nvPr>
        </p:nvSpPr>
        <p:spPr>
          <a:xfrm>
            <a:off x="606669" y="165752"/>
            <a:ext cx="10978661" cy="916736"/>
          </a:xfrm>
        </p:spPr>
        <p:txBody>
          <a:bodyPr/>
          <a:lstStyle/>
          <a:p>
            <a:r>
              <a:rPr lang="en-US" noProof="0" dirty="0"/>
              <a:t>Future hiring sentiment rebounds.</a:t>
            </a:r>
            <a:endParaRPr lang="en-US" dirty="0"/>
          </a:p>
        </p:txBody>
      </p:sp>
      <p:sp>
        <p:nvSpPr>
          <p:cNvPr id="5" name="Rectangle 4">
            <a:extLst>
              <a:ext uri="{FF2B5EF4-FFF2-40B4-BE49-F238E27FC236}">
                <a16:creationId xmlns:a16="http://schemas.microsoft.com/office/drawing/2014/main" id="{80EEFFFC-6E9D-BC00-2003-847F71534D44}"/>
              </a:ext>
            </a:extLst>
          </p:cNvPr>
          <p:cNvSpPr/>
          <p:nvPr/>
        </p:nvSpPr>
        <p:spPr>
          <a:xfrm>
            <a:off x="1250293" y="4538396"/>
            <a:ext cx="5160610" cy="69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732AE8E-84B2-2397-645E-95B4E1C8ABA8}"/>
              </a:ext>
            </a:extLst>
          </p:cNvPr>
          <p:cNvSpPr txBox="1"/>
          <p:nvPr/>
        </p:nvSpPr>
        <p:spPr>
          <a:xfrm>
            <a:off x="6676465" y="6488722"/>
            <a:ext cx="5385547" cy="253916"/>
          </a:xfrm>
          <a:prstGeom prst="rect">
            <a:avLst/>
          </a:prstGeom>
          <a:noFill/>
        </p:spPr>
        <p:txBody>
          <a:bodyPr wrap="square" rtlCol="0">
            <a:spAutoFit/>
          </a:bodyPr>
          <a:lstStyle/>
          <a:p>
            <a:pPr fontAlgn="auto">
              <a:spcBef>
                <a:spcPts val="0"/>
              </a:spcBef>
              <a:spcAft>
                <a:spcPts val="0"/>
              </a:spcAft>
              <a:defRPr/>
            </a:pPr>
            <a:r>
              <a:rPr kumimoji="0" lang="en-US" sz="1050" b="0" i="0" u="none" strike="noStrike" kern="1200" cap="none" spc="0" normalizeH="0" baseline="0" noProof="0" dirty="0">
                <a:ln>
                  <a:noFill/>
                </a:ln>
                <a:solidFill>
                  <a:prstClr val="black"/>
                </a:solidFill>
                <a:effectLst/>
                <a:uLnTx/>
                <a:uFillTx/>
                <a:latin typeface="Aptos" panose="020B0004020202020204" pitchFamily="34" charset="0"/>
                <a:cs typeface="+mn-cs"/>
              </a:rPr>
              <a:t>Source: ACEC Research Institute, Engineering Business Sentiment – 2025 Q1</a:t>
            </a:r>
          </a:p>
        </p:txBody>
      </p:sp>
      <p:pic>
        <p:nvPicPr>
          <p:cNvPr id="3" name="Picture 2">
            <a:extLst>
              <a:ext uri="{FF2B5EF4-FFF2-40B4-BE49-F238E27FC236}">
                <a16:creationId xmlns:a16="http://schemas.microsoft.com/office/drawing/2014/main" id="{F96DF061-A8DC-F7ED-571D-D47AA731D8A5}"/>
              </a:ext>
            </a:extLst>
          </p:cNvPr>
          <p:cNvPicPr>
            <a:picLocks noChangeAspect="1"/>
          </p:cNvPicPr>
          <p:nvPr/>
        </p:nvPicPr>
        <p:blipFill>
          <a:blip r:embed="rId3"/>
          <a:stretch>
            <a:fillRect/>
          </a:stretch>
        </p:blipFill>
        <p:spPr>
          <a:xfrm>
            <a:off x="606669" y="1017976"/>
            <a:ext cx="11010330" cy="5413717"/>
          </a:xfrm>
          <a:prstGeom prst="rect">
            <a:avLst/>
          </a:prstGeom>
        </p:spPr>
      </p:pic>
    </p:spTree>
    <p:extLst>
      <p:ext uri="{BB962C8B-B14F-4D97-AF65-F5344CB8AC3E}">
        <p14:creationId xmlns:p14="http://schemas.microsoft.com/office/powerpoint/2010/main" val="371206343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E4DC0-7F27-B785-7CE2-8422F277C5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FDD118-FDEC-B5F1-CCDC-66D2D972F59A}"/>
              </a:ext>
            </a:extLst>
          </p:cNvPr>
          <p:cNvSpPr>
            <a:spLocks noGrp="1"/>
          </p:cNvSpPr>
          <p:nvPr>
            <p:ph type="title"/>
          </p:nvPr>
        </p:nvSpPr>
        <p:spPr>
          <a:xfrm>
            <a:off x="606669" y="165752"/>
            <a:ext cx="10978661" cy="916736"/>
          </a:xfrm>
        </p:spPr>
        <p:txBody>
          <a:bodyPr/>
          <a:lstStyle/>
          <a:p>
            <a:r>
              <a:rPr lang="en-US" noProof="0" dirty="0"/>
              <a:t>Recession concerns recede significantly.</a:t>
            </a:r>
            <a:endParaRPr lang="en-US" dirty="0"/>
          </a:p>
        </p:txBody>
      </p:sp>
      <p:sp>
        <p:nvSpPr>
          <p:cNvPr id="5" name="Rectangle 4">
            <a:extLst>
              <a:ext uri="{FF2B5EF4-FFF2-40B4-BE49-F238E27FC236}">
                <a16:creationId xmlns:a16="http://schemas.microsoft.com/office/drawing/2014/main" id="{B7795045-9C74-1F6C-B306-1EB1F5E4BBB9}"/>
              </a:ext>
            </a:extLst>
          </p:cNvPr>
          <p:cNvSpPr/>
          <p:nvPr/>
        </p:nvSpPr>
        <p:spPr>
          <a:xfrm>
            <a:off x="1250293" y="4538396"/>
            <a:ext cx="5160610" cy="69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9B9A14-C23E-735C-AC4C-29DCD69D5C73}"/>
              </a:ext>
            </a:extLst>
          </p:cNvPr>
          <p:cNvSpPr txBox="1"/>
          <p:nvPr/>
        </p:nvSpPr>
        <p:spPr>
          <a:xfrm>
            <a:off x="6676465" y="6488722"/>
            <a:ext cx="5385547" cy="253916"/>
          </a:xfrm>
          <a:prstGeom prst="rect">
            <a:avLst/>
          </a:prstGeom>
          <a:noFill/>
        </p:spPr>
        <p:txBody>
          <a:bodyPr wrap="square" rtlCol="0">
            <a:spAutoFit/>
          </a:bodyPr>
          <a:lstStyle/>
          <a:p>
            <a:pPr fontAlgn="auto">
              <a:spcBef>
                <a:spcPts val="0"/>
              </a:spcBef>
              <a:spcAft>
                <a:spcPts val="0"/>
              </a:spcAft>
              <a:defRPr/>
            </a:pPr>
            <a:r>
              <a:rPr kumimoji="0" lang="en-US" sz="1050" b="0" i="0" u="none" strike="noStrike" kern="1200" cap="none" spc="0" normalizeH="0" baseline="0" noProof="0" dirty="0">
                <a:ln>
                  <a:noFill/>
                </a:ln>
                <a:solidFill>
                  <a:prstClr val="black"/>
                </a:solidFill>
                <a:effectLst/>
                <a:uLnTx/>
                <a:uFillTx/>
                <a:latin typeface="Aptos" panose="020B0004020202020204" pitchFamily="34" charset="0"/>
                <a:cs typeface="+mn-cs"/>
              </a:rPr>
              <a:t>Source: ACEC Research Institute, Engineering Business Sentiment – 2025 Q1</a:t>
            </a:r>
          </a:p>
        </p:txBody>
      </p:sp>
      <p:pic>
        <p:nvPicPr>
          <p:cNvPr id="4" name="Picture 3">
            <a:extLst>
              <a:ext uri="{FF2B5EF4-FFF2-40B4-BE49-F238E27FC236}">
                <a16:creationId xmlns:a16="http://schemas.microsoft.com/office/drawing/2014/main" id="{4863CD9F-04F1-4667-D57C-C233B4CFE901}"/>
              </a:ext>
            </a:extLst>
          </p:cNvPr>
          <p:cNvPicPr>
            <a:picLocks noChangeAspect="1"/>
          </p:cNvPicPr>
          <p:nvPr/>
        </p:nvPicPr>
        <p:blipFill>
          <a:blip r:embed="rId3"/>
          <a:stretch>
            <a:fillRect/>
          </a:stretch>
        </p:blipFill>
        <p:spPr>
          <a:xfrm>
            <a:off x="606669" y="987972"/>
            <a:ext cx="11010330" cy="5500750"/>
          </a:xfrm>
          <a:prstGeom prst="rect">
            <a:avLst/>
          </a:prstGeom>
        </p:spPr>
      </p:pic>
    </p:spTree>
    <p:extLst>
      <p:ext uri="{BB962C8B-B14F-4D97-AF65-F5344CB8AC3E}">
        <p14:creationId xmlns:p14="http://schemas.microsoft.com/office/powerpoint/2010/main" val="260138591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77D6E-C57E-2521-2806-F66517C0BEE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7828EA2-B20C-E1D8-8B46-A9226CAFEE7A}"/>
              </a:ext>
            </a:extLst>
          </p:cNvPr>
          <p:cNvSpPr>
            <a:spLocks noGrp="1"/>
          </p:cNvSpPr>
          <p:nvPr>
            <p:ph type="body" sz="quarter" idx="10"/>
          </p:nvPr>
        </p:nvSpPr>
        <p:spPr>
          <a:xfrm>
            <a:off x="1304842" y="2233923"/>
            <a:ext cx="2585105" cy="2390154"/>
          </a:xfrm>
        </p:spPr>
        <p:txBody>
          <a:bodyPr anchor="t" anchorCtr="0"/>
          <a:lstStyle/>
          <a:p>
            <a:pPr marL="0" marR="0" lvl="0" indent="0" algn="l" defTabSz="914400" rtl="0" eaLnBrk="1" fontAlgn="base" latinLnBrk="0" hangingPunct="1">
              <a:lnSpc>
                <a:spcPct val="100000"/>
              </a:lnSpc>
              <a:spcBef>
                <a:spcPct val="0"/>
              </a:spcBef>
              <a:spcAft>
                <a:spcPct val="0"/>
              </a:spcAft>
              <a:buClr>
                <a:srgbClr val="F7C75E"/>
              </a:buClr>
              <a:buSzPct val="125000"/>
              <a:buFont typeface="Segoe UI" panose="020B0502040204020203" pitchFamily="34" charset="0"/>
              <a:buNone/>
              <a:tabLst/>
              <a:defRPr/>
            </a:pPr>
            <a:r>
              <a:rPr kumimoji="0" lang="en-US" sz="3200" b="1" i="0" u="none" strike="noStrike" kern="1200" cap="none" spc="0" normalizeH="0" baseline="0" noProof="0" dirty="0">
                <a:ln>
                  <a:noFill/>
                </a:ln>
                <a:solidFill>
                  <a:srgbClr val="006495"/>
                </a:solidFill>
                <a:effectLst/>
                <a:uLnTx/>
                <a:uFillTx/>
                <a:latin typeface="Aptos" panose="020B0004020202020204" pitchFamily="34" charset="0"/>
                <a:ea typeface="Segoe UI Black" panose="020B0A02040204020203" pitchFamily="34" charset="0"/>
                <a:cs typeface="Segoe UI Semilight" panose="020B0402040204020203" pitchFamily="34" charset="0"/>
              </a:rPr>
              <a:t>Thank </a:t>
            </a:r>
            <a:r>
              <a:rPr lang="en-US" sz="3200" dirty="0"/>
              <a:t>you to our donors for making this research possible!</a:t>
            </a:r>
            <a:endParaRPr kumimoji="0" lang="en-US" sz="3200" b="1" i="0" u="none" strike="noStrike" kern="1200" cap="none" spc="0" normalizeH="0" baseline="0" noProof="0" dirty="0">
              <a:ln>
                <a:noFill/>
              </a:ln>
              <a:solidFill>
                <a:srgbClr val="006495"/>
              </a:solidFill>
              <a:effectLst/>
              <a:uLnTx/>
              <a:uFillTx/>
              <a:latin typeface="Aptos" panose="020B0004020202020204" pitchFamily="34" charset="0"/>
              <a:ea typeface="Segoe UI Black" panose="020B0A02040204020203" pitchFamily="34" charset="0"/>
              <a:cs typeface="Segoe UI Semilight" panose="020B0402040204020203" pitchFamily="34" charset="0"/>
            </a:endParaRPr>
          </a:p>
        </p:txBody>
      </p:sp>
      <p:pic>
        <p:nvPicPr>
          <p:cNvPr id="4" name="Picture 3" descr="A screenshot of a website&#10;&#10;AI-generated content may be incorrect.">
            <a:extLst>
              <a:ext uri="{FF2B5EF4-FFF2-40B4-BE49-F238E27FC236}">
                <a16:creationId xmlns:a16="http://schemas.microsoft.com/office/drawing/2014/main" id="{65244611-6D89-361E-A73B-CE22AE5CA8A8}"/>
              </a:ext>
            </a:extLst>
          </p:cNvPr>
          <p:cNvPicPr>
            <a:picLocks noChangeAspect="1"/>
          </p:cNvPicPr>
          <p:nvPr/>
        </p:nvPicPr>
        <p:blipFill>
          <a:blip r:embed="rId2">
            <a:extLst>
              <a:ext uri="{28A0092B-C50C-407E-A947-70E740481C1C}">
                <a14:useLocalDpi xmlns:a14="http://schemas.microsoft.com/office/drawing/2010/main" val="0"/>
              </a:ext>
            </a:extLst>
          </a:blip>
          <a:srcRect l="3685" t="20000" r="3354" b="1640"/>
          <a:stretch/>
        </p:blipFill>
        <p:spPr>
          <a:xfrm>
            <a:off x="4549515" y="143082"/>
            <a:ext cx="6071015" cy="6645676"/>
          </a:xfrm>
          <a:prstGeom prst="rect">
            <a:avLst/>
          </a:prstGeom>
        </p:spPr>
      </p:pic>
    </p:spTree>
    <p:extLst>
      <p:ext uri="{BB962C8B-B14F-4D97-AF65-F5344CB8AC3E}">
        <p14:creationId xmlns:p14="http://schemas.microsoft.com/office/powerpoint/2010/main" val="225593888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91A14-080F-07B3-B7ED-58806EE4332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13DBB8C-01D6-00F6-DA7E-27EE8E5C79DA}"/>
              </a:ext>
            </a:extLst>
          </p:cNvPr>
          <p:cNvSpPr>
            <a:spLocks noGrp="1"/>
          </p:cNvSpPr>
          <p:nvPr>
            <p:ph type="body" sz="quarter" idx="10"/>
          </p:nvPr>
        </p:nvSpPr>
        <p:spPr>
          <a:xfrm>
            <a:off x="1524000" y="2542679"/>
            <a:ext cx="10033748" cy="2390154"/>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4400" dirty="0">
                <a:effectLst/>
                <a:latin typeface="Calibri" panose="020F0502020204030204" pitchFamily="34" charset="0"/>
                <a:ea typeface="Calibri" panose="020F0502020204030204" pitchFamily="34" charset="0"/>
              </a:rPr>
              <a:t>Providing Engineering Services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4400" dirty="0">
                <a:effectLst/>
                <a:latin typeface="Calibri" panose="020F0502020204030204" pitchFamily="34" charset="0"/>
                <a:ea typeface="Calibri" panose="020F0502020204030204" pitchFamily="34" charset="0"/>
              </a:rPr>
              <a:t>Using Lump Sum Contracts: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4400" dirty="0">
                <a:effectLst/>
                <a:latin typeface="Calibri" panose="020F0502020204030204" pitchFamily="34" charset="0"/>
                <a:ea typeface="Calibri" panose="020F0502020204030204" pitchFamily="34" charset="0"/>
              </a:rPr>
              <a:t>A Study on Opportunities and Challenges</a:t>
            </a:r>
            <a:endParaRPr kumimoji="0" lang="en-US" sz="4400" b="1" i="0" u="none" strike="noStrike" kern="1200" cap="none" spc="0" normalizeH="0" baseline="0" noProof="0" dirty="0">
              <a:ln>
                <a:noFill/>
              </a:ln>
              <a:uLnTx/>
              <a:uFillTx/>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uLnTx/>
                <a:uFillTx/>
                <a:latin typeface="Aptos" panose="020B0004020202020204" pitchFamily="34" charset="0"/>
                <a:ea typeface="Segoe UI Black" panose="020B0A02040204020203" pitchFamily="34" charset="0"/>
                <a:cs typeface="Segoe UI Semilight" panose="020B0402040204020203" pitchFamily="34" charset="0"/>
              </a:rPr>
              <a:t>May 2025</a:t>
            </a:r>
          </a:p>
        </p:txBody>
      </p:sp>
      <p:pic>
        <p:nvPicPr>
          <p:cNvPr id="3" name="Picture 2" descr="Virginia Tech College of Engineering MEA Webinar - RBTC">
            <a:extLst>
              <a:ext uri="{FF2B5EF4-FFF2-40B4-BE49-F238E27FC236}">
                <a16:creationId xmlns:a16="http://schemas.microsoft.com/office/drawing/2014/main" id="{C13AA076-C913-9C9E-9B31-20296EBC31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9471" y="5949668"/>
            <a:ext cx="1735667" cy="90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60951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382C4-A1FE-47B5-D79F-328736A693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1165D5-AEC7-304F-44CC-C67EE2A5040D}"/>
              </a:ext>
            </a:extLst>
          </p:cNvPr>
          <p:cNvSpPr>
            <a:spLocks noGrp="1"/>
          </p:cNvSpPr>
          <p:nvPr>
            <p:ph type="title"/>
          </p:nvPr>
        </p:nvSpPr>
        <p:spPr>
          <a:xfrm>
            <a:off x="609600" y="369277"/>
            <a:ext cx="10978661" cy="1048362"/>
          </a:xfrm>
        </p:spPr>
        <p:txBody>
          <a:bodyPr/>
          <a:lstStyle/>
          <a:p>
            <a:r>
              <a:rPr lang="en-US" noProof="0" dirty="0"/>
              <a:t>Study Objectives</a:t>
            </a:r>
            <a:endParaRPr lang="en-US" dirty="0"/>
          </a:p>
        </p:txBody>
      </p:sp>
      <p:sp>
        <p:nvSpPr>
          <p:cNvPr id="5" name="Rectangle 4">
            <a:extLst>
              <a:ext uri="{FF2B5EF4-FFF2-40B4-BE49-F238E27FC236}">
                <a16:creationId xmlns:a16="http://schemas.microsoft.com/office/drawing/2014/main" id="{BAE644B8-DA6A-648B-1A8D-96B716A09CD1}"/>
              </a:ext>
            </a:extLst>
          </p:cNvPr>
          <p:cNvSpPr/>
          <p:nvPr/>
        </p:nvSpPr>
        <p:spPr>
          <a:xfrm>
            <a:off x="1250293" y="4538396"/>
            <a:ext cx="5160610" cy="69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DD4E41B-64E7-BA71-F01B-0E9145B22A44}"/>
              </a:ext>
            </a:extLst>
          </p:cNvPr>
          <p:cNvSpPr txBox="1"/>
          <p:nvPr/>
        </p:nvSpPr>
        <p:spPr>
          <a:xfrm>
            <a:off x="1874949" y="1898549"/>
            <a:ext cx="8442101" cy="3570208"/>
          </a:xfrm>
          <a:prstGeom prst="rect">
            <a:avLst/>
          </a:prstGeom>
          <a:noFill/>
        </p:spPr>
        <p:txBody>
          <a:bodyPr wrap="square">
            <a:spAutoFit/>
          </a:bodyPr>
          <a:lstStyle/>
          <a:p>
            <a:pPr marL="285750" indent="-285750" algn="l">
              <a:lnSpc>
                <a:spcPct val="100000"/>
              </a:lnSpc>
              <a:spcBef>
                <a:spcPts val="0"/>
              </a:spcBef>
              <a:spcAft>
                <a:spcPts val="1800"/>
              </a:spcAft>
              <a:buFont typeface="Arial" panose="020B0604020202020204" pitchFamily="34" charset="0"/>
              <a:buChar char="•"/>
            </a:pPr>
            <a:r>
              <a:rPr lang="en-US" sz="2800" b="1" dirty="0">
                <a:solidFill>
                  <a:schemeClr val="accent1">
                    <a:lumMod val="75000"/>
                  </a:schemeClr>
                </a:solidFill>
                <a:latin typeface="Aptos" panose="020B0004020202020204" pitchFamily="34" charset="0"/>
              </a:rPr>
              <a:t>Determine the advantages and disadvantages of lump sum arrangements from client and engineering firm perspectives</a:t>
            </a:r>
          </a:p>
          <a:p>
            <a:pPr marL="285750" indent="-285750" algn="l">
              <a:lnSpc>
                <a:spcPct val="100000"/>
              </a:lnSpc>
              <a:spcBef>
                <a:spcPts val="0"/>
              </a:spcBef>
              <a:spcAft>
                <a:spcPts val="1800"/>
              </a:spcAft>
              <a:buFont typeface="Arial" panose="020B0604020202020204" pitchFamily="34" charset="0"/>
              <a:buChar char="•"/>
            </a:pPr>
            <a:r>
              <a:rPr lang="en-US" sz="2800" b="1" dirty="0">
                <a:solidFill>
                  <a:schemeClr val="accent1">
                    <a:lumMod val="75000"/>
                  </a:schemeClr>
                </a:solidFill>
                <a:latin typeface="Aptos" panose="020B0004020202020204" pitchFamily="34" charset="0"/>
              </a:rPr>
              <a:t>Capture current practices associated with utilization of lump sum commercial structures</a:t>
            </a:r>
          </a:p>
          <a:p>
            <a:pPr marL="285750" indent="-285750" algn="l">
              <a:lnSpc>
                <a:spcPct val="100000"/>
              </a:lnSpc>
              <a:spcBef>
                <a:spcPts val="0"/>
              </a:spcBef>
              <a:spcAft>
                <a:spcPts val="1800"/>
              </a:spcAft>
              <a:buFont typeface="Arial" panose="020B0604020202020204" pitchFamily="34" charset="0"/>
              <a:buChar char="•"/>
            </a:pPr>
            <a:r>
              <a:rPr lang="en-US" sz="2800" b="1" dirty="0">
                <a:solidFill>
                  <a:schemeClr val="accent1">
                    <a:lumMod val="75000"/>
                  </a:schemeClr>
                </a:solidFill>
                <a:latin typeface="Aptos" panose="020B0004020202020204" pitchFamily="34" charset="0"/>
              </a:rPr>
              <a:t>Identify opportunities and barriers for wide-spread implementation </a:t>
            </a:r>
          </a:p>
        </p:txBody>
      </p:sp>
      <p:pic>
        <p:nvPicPr>
          <p:cNvPr id="9" name="Picture 2" descr="Virginia Tech College of Engineering MEA Webinar - RBTC">
            <a:extLst>
              <a:ext uri="{FF2B5EF4-FFF2-40B4-BE49-F238E27FC236}">
                <a16:creationId xmlns:a16="http://schemas.microsoft.com/office/drawing/2014/main" id="{06D585BA-6D0B-6598-4B0A-FC9AEAC740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9471" y="5949668"/>
            <a:ext cx="1735667" cy="90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66030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612D-9764-4205-85A8-13E0315A4EAA}"/>
              </a:ext>
            </a:extLst>
          </p:cNvPr>
          <p:cNvSpPr>
            <a:spLocks noGrp="1"/>
          </p:cNvSpPr>
          <p:nvPr>
            <p:ph type="title"/>
          </p:nvPr>
        </p:nvSpPr>
        <p:spPr/>
        <p:txBody>
          <a:bodyPr vert="horz" lIns="91440" tIns="45720" rIns="91440" bIns="45720" rtlCol="0" anchor="ctr">
            <a:normAutofit/>
          </a:bodyPr>
          <a:lstStyle/>
          <a:p>
            <a:r>
              <a:rPr lang="en-US" sz="4000" b="1" kern="1200" cap="all" dirty="0">
                <a:solidFill>
                  <a:srgbClr val="FFFFFF"/>
                </a:solidFill>
                <a:latin typeface="Montserrat" panose="00000500000000000000" pitchFamily="2" charset="0"/>
              </a:rPr>
              <a:t>Client and Firm Interviews</a:t>
            </a:r>
          </a:p>
        </p:txBody>
      </p:sp>
      <p:sp>
        <p:nvSpPr>
          <p:cNvPr id="4" name="Freeform 4">
            <a:extLst>
              <a:ext uri="{FF2B5EF4-FFF2-40B4-BE49-F238E27FC236}">
                <a16:creationId xmlns:a16="http://schemas.microsoft.com/office/drawing/2014/main" id="{DC35A292-8A44-4D44-81A4-508D7C914DB2}"/>
              </a:ext>
            </a:extLst>
          </p:cNvPr>
          <p:cNvSpPr>
            <a:spLocks/>
          </p:cNvSpPr>
          <p:nvPr/>
        </p:nvSpPr>
        <p:spPr bwMode="auto">
          <a:xfrm>
            <a:off x="10102994" y="2112579"/>
            <a:ext cx="353024" cy="578142"/>
          </a:xfrm>
          <a:custGeom>
            <a:avLst/>
            <a:gdLst>
              <a:gd name="T0" fmla="*/ 74 w 230"/>
              <a:gd name="T1" fmla="*/ 12 h 377"/>
              <a:gd name="T2" fmla="*/ 28 w 230"/>
              <a:gd name="T3" fmla="*/ 81 h 377"/>
              <a:gd name="T4" fmla="*/ 49 w 230"/>
              <a:gd name="T5" fmla="*/ 107 h 377"/>
              <a:gd name="T6" fmla="*/ 28 w 230"/>
              <a:gd name="T7" fmla="*/ 139 h 377"/>
              <a:gd name="T8" fmla="*/ 41 w 230"/>
              <a:gd name="T9" fmla="*/ 149 h 377"/>
              <a:gd name="T10" fmla="*/ 31 w 230"/>
              <a:gd name="T11" fmla="*/ 171 h 377"/>
              <a:gd name="T12" fmla="*/ 31 w 230"/>
              <a:gd name="T13" fmla="*/ 206 h 377"/>
              <a:gd name="T14" fmla="*/ 0 w 230"/>
              <a:gd name="T15" fmla="*/ 219 h 377"/>
              <a:gd name="T16" fmla="*/ 13 w 230"/>
              <a:gd name="T17" fmla="*/ 229 h 377"/>
              <a:gd name="T18" fmla="*/ 79 w 230"/>
              <a:gd name="T19" fmla="*/ 361 h 377"/>
              <a:gd name="T20" fmla="*/ 131 w 230"/>
              <a:gd name="T21" fmla="*/ 377 h 377"/>
              <a:gd name="T22" fmla="*/ 128 w 230"/>
              <a:gd name="T23" fmla="*/ 350 h 377"/>
              <a:gd name="T24" fmla="*/ 154 w 230"/>
              <a:gd name="T25" fmla="*/ 329 h 377"/>
              <a:gd name="T26" fmla="*/ 144 w 230"/>
              <a:gd name="T27" fmla="*/ 307 h 377"/>
              <a:gd name="T28" fmla="*/ 210 w 230"/>
              <a:gd name="T29" fmla="*/ 280 h 377"/>
              <a:gd name="T30" fmla="*/ 212 w 230"/>
              <a:gd name="T31" fmla="*/ 243 h 377"/>
              <a:gd name="T32" fmla="*/ 250 w 230"/>
              <a:gd name="T33" fmla="*/ 241 h 377"/>
              <a:gd name="T34" fmla="*/ 280 w 230"/>
              <a:gd name="T35" fmla="*/ 213 h 377"/>
              <a:gd name="T36" fmla="*/ 316 w 230"/>
              <a:gd name="T37" fmla="*/ 194 h 377"/>
              <a:gd name="T38" fmla="*/ 316 w 230"/>
              <a:gd name="T39" fmla="*/ 171 h 377"/>
              <a:gd name="T40" fmla="*/ 266 w 230"/>
              <a:gd name="T41" fmla="*/ 163 h 377"/>
              <a:gd name="T42" fmla="*/ 257 w 230"/>
              <a:gd name="T43" fmla="*/ 138 h 377"/>
              <a:gd name="T44" fmla="*/ 207 w 230"/>
              <a:gd name="T45" fmla="*/ 134 h 377"/>
              <a:gd name="T46" fmla="*/ 168 w 230"/>
              <a:gd name="T47" fmla="*/ 22 h 377"/>
              <a:gd name="T48" fmla="*/ 148 w 230"/>
              <a:gd name="T49" fmla="*/ 0 h 377"/>
              <a:gd name="T50" fmla="*/ 99 w 230"/>
              <a:gd name="T51" fmla="*/ 9 h 377"/>
              <a:gd name="T52" fmla="*/ 90 w 230"/>
              <a:gd name="T53" fmla="*/ 20 h 377"/>
              <a:gd name="T54" fmla="*/ 74 w 230"/>
              <a:gd name="T55" fmla="*/ 12 h 3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377"/>
              <a:gd name="T86" fmla="*/ 230 w 230"/>
              <a:gd name="T87" fmla="*/ 377 h 37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377">
                <a:moveTo>
                  <a:pt x="54" y="12"/>
                </a:moveTo>
                <a:lnTo>
                  <a:pt x="20" y="81"/>
                </a:lnTo>
                <a:lnTo>
                  <a:pt x="36" y="107"/>
                </a:lnTo>
                <a:lnTo>
                  <a:pt x="20" y="139"/>
                </a:lnTo>
                <a:lnTo>
                  <a:pt x="30" y="149"/>
                </a:lnTo>
                <a:lnTo>
                  <a:pt x="23" y="171"/>
                </a:lnTo>
                <a:lnTo>
                  <a:pt x="23" y="206"/>
                </a:lnTo>
                <a:lnTo>
                  <a:pt x="0" y="219"/>
                </a:lnTo>
                <a:lnTo>
                  <a:pt x="9" y="229"/>
                </a:lnTo>
                <a:lnTo>
                  <a:pt x="57" y="361"/>
                </a:lnTo>
                <a:lnTo>
                  <a:pt x="95" y="377"/>
                </a:lnTo>
                <a:lnTo>
                  <a:pt x="93" y="350"/>
                </a:lnTo>
                <a:lnTo>
                  <a:pt x="112" y="329"/>
                </a:lnTo>
                <a:lnTo>
                  <a:pt x="105" y="307"/>
                </a:lnTo>
                <a:lnTo>
                  <a:pt x="152" y="280"/>
                </a:lnTo>
                <a:lnTo>
                  <a:pt x="154" y="243"/>
                </a:lnTo>
                <a:lnTo>
                  <a:pt x="182" y="241"/>
                </a:lnTo>
                <a:lnTo>
                  <a:pt x="204" y="213"/>
                </a:lnTo>
                <a:lnTo>
                  <a:pt x="230" y="194"/>
                </a:lnTo>
                <a:lnTo>
                  <a:pt x="230" y="171"/>
                </a:lnTo>
                <a:lnTo>
                  <a:pt x="194" y="163"/>
                </a:lnTo>
                <a:lnTo>
                  <a:pt x="187" y="138"/>
                </a:lnTo>
                <a:lnTo>
                  <a:pt x="151" y="134"/>
                </a:lnTo>
                <a:lnTo>
                  <a:pt x="122" y="22"/>
                </a:lnTo>
                <a:lnTo>
                  <a:pt x="108" y="0"/>
                </a:lnTo>
                <a:lnTo>
                  <a:pt x="72" y="9"/>
                </a:lnTo>
                <a:lnTo>
                  <a:pt x="66" y="20"/>
                </a:lnTo>
                <a:lnTo>
                  <a:pt x="54" y="12"/>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5" name="Freeform 5">
            <a:extLst>
              <a:ext uri="{FF2B5EF4-FFF2-40B4-BE49-F238E27FC236}">
                <a16:creationId xmlns:a16="http://schemas.microsoft.com/office/drawing/2014/main" id="{CA92E266-CE4C-4213-AC08-BFA8640D4938}"/>
              </a:ext>
            </a:extLst>
          </p:cNvPr>
          <p:cNvSpPr>
            <a:spLocks/>
          </p:cNvSpPr>
          <p:nvPr/>
        </p:nvSpPr>
        <p:spPr bwMode="auto">
          <a:xfrm>
            <a:off x="7139379" y="3940376"/>
            <a:ext cx="1298260" cy="1293144"/>
          </a:xfrm>
          <a:custGeom>
            <a:avLst/>
            <a:gdLst>
              <a:gd name="T0" fmla="*/ 337 w 846"/>
              <a:gd name="T1" fmla="*/ 0 h 842"/>
              <a:gd name="T2" fmla="*/ 594 w 846"/>
              <a:gd name="T3" fmla="*/ 7 h 842"/>
              <a:gd name="T4" fmla="*/ 594 w 846"/>
              <a:gd name="T5" fmla="*/ 160 h 842"/>
              <a:gd name="T6" fmla="*/ 724 w 846"/>
              <a:gd name="T7" fmla="*/ 202 h 842"/>
              <a:gd name="T8" fmla="*/ 761 w 846"/>
              <a:gd name="T9" fmla="*/ 188 h 842"/>
              <a:gd name="T10" fmla="*/ 847 w 846"/>
              <a:gd name="T11" fmla="*/ 221 h 842"/>
              <a:gd name="T12" fmla="*/ 897 w 846"/>
              <a:gd name="T13" fmla="*/ 219 h 842"/>
              <a:gd name="T14" fmla="*/ 996 w 846"/>
              <a:gd name="T15" fmla="*/ 186 h 842"/>
              <a:gd name="T16" fmla="*/ 1054 w 846"/>
              <a:gd name="T17" fmla="*/ 218 h 842"/>
              <a:gd name="T18" fmla="*/ 1103 w 846"/>
              <a:gd name="T19" fmla="*/ 226 h 842"/>
              <a:gd name="T20" fmla="*/ 1103 w 846"/>
              <a:gd name="T21" fmla="*/ 350 h 842"/>
              <a:gd name="T22" fmla="*/ 1163 w 846"/>
              <a:gd name="T23" fmla="*/ 428 h 842"/>
              <a:gd name="T24" fmla="*/ 1149 w 846"/>
              <a:gd name="T25" fmla="*/ 534 h 842"/>
              <a:gd name="T26" fmla="*/ 1086 w 846"/>
              <a:gd name="T27" fmla="*/ 576 h 842"/>
              <a:gd name="T28" fmla="*/ 1073 w 846"/>
              <a:gd name="T29" fmla="*/ 537 h 842"/>
              <a:gd name="T30" fmla="*/ 1054 w 846"/>
              <a:gd name="T31" fmla="*/ 555 h 842"/>
              <a:gd name="T32" fmla="*/ 1068 w 846"/>
              <a:gd name="T33" fmla="*/ 580 h 842"/>
              <a:gd name="T34" fmla="*/ 955 w 846"/>
              <a:gd name="T35" fmla="*/ 643 h 842"/>
              <a:gd name="T36" fmla="*/ 927 w 846"/>
              <a:gd name="T37" fmla="*/ 647 h 842"/>
              <a:gd name="T38" fmla="*/ 868 w 846"/>
              <a:gd name="T39" fmla="*/ 678 h 842"/>
              <a:gd name="T40" fmla="*/ 868 w 846"/>
              <a:gd name="T41" fmla="*/ 696 h 842"/>
              <a:gd name="T42" fmla="*/ 850 w 846"/>
              <a:gd name="T43" fmla="*/ 700 h 842"/>
              <a:gd name="T44" fmla="*/ 864 w 846"/>
              <a:gd name="T45" fmla="*/ 721 h 842"/>
              <a:gd name="T46" fmla="*/ 833 w 846"/>
              <a:gd name="T47" fmla="*/ 752 h 842"/>
              <a:gd name="T48" fmla="*/ 850 w 846"/>
              <a:gd name="T49" fmla="*/ 798 h 842"/>
              <a:gd name="T50" fmla="*/ 868 w 846"/>
              <a:gd name="T51" fmla="*/ 814 h 842"/>
              <a:gd name="T52" fmla="*/ 864 w 846"/>
              <a:gd name="T53" fmla="*/ 842 h 842"/>
              <a:gd name="T54" fmla="*/ 819 w 846"/>
              <a:gd name="T55" fmla="*/ 842 h 842"/>
              <a:gd name="T56" fmla="*/ 780 w 846"/>
              <a:gd name="T57" fmla="*/ 828 h 842"/>
              <a:gd name="T58" fmla="*/ 751 w 846"/>
              <a:gd name="T59" fmla="*/ 831 h 842"/>
              <a:gd name="T60" fmla="*/ 662 w 846"/>
              <a:gd name="T61" fmla="*/ 807 h 842"/>
              <a:gd name="T62" fmla="*/ 620 w 846"/>
              <a:gd name="T63" fmla="*/ 710 h 842"/>
              <a:gd name="T64" fmla="*/ 558 w 846"/>
              <a:gd name="T65" fmla="*/ 664 h 842"/>
              <a:gd name="T66" fmla="*/ 501 w 846"/>
              <a:gd name="T67" fmla="*/ 580 h 842"/>
              <a:gd name="T68" fmla="*/ 477 w 846"/>
              <a:gd name="T69" fmla="*/ 571 h 842"/>
              <a:gd name="T70" fmla="*/ 447 w 846"/>
              <a:gd name="T71" fmla="*/ 550 h 842"/>
              <a:gd name="T72" fmla="*/ 417 w 846"/>
              <a:gd name="T73" fmla="*/ 550 h 842"/>
              <a:gd name="T74" fmla="*/ 374 w 846"/>
              <a:gd name="T75" fmla="*/ 543 h 842"/>
              <a:gd name="T76" fmla="*/ 341 w 846"/>
              <a:gd name="T77" fmla="*/ 550 h 842"/>
              <a:gd name="T78" fmla="*/ 319 w 846"/>
              <a:gd name="T79" fmla="*/ 593 h 842"/>
              <a:gd name="T80" fmla="*/ 285 w 846"/>
              <a:gd name="T81" fmla="*/ 600 h 842"/>
              <a:gd name="T82" fmla="*/ 211 w 846"/>
              <a:gd name="T83" fmla="*/ 567 h 842"/>
              <a:gd name="T84" fmla="*/ 167 w 846"/>
              <a:gd name="T85" fmla="*/ 527 h 842"/>
              <a:gd name="T86" fmla="*/ 159 w 846"/>
              <a:gd name="T87" fmla="*/ 479 h 842"/>
              <a:gd name="T88" fmla="*/ 128 w 846"/>
              <a:gd name="T89" fmla="*/ 446 h 842"/>
              <a:gd name="T90" fmla="*/ 53 w 846"/>
              <a:gd name="T91" fmla="*/ 400 h 842"/>
              <a:gd name="T92" fmla="*/ 0 w 846"/>
              <a:gd name="T93" fmla="*/ 352 h 842"/>
              <a:gd name="T94" fmla="*/ 0 w 846"/>
              <a:gd name="T95" fmla="*/ 332 h 842"/>
              <a:gd name="T96" fmla="*/ 176 w 846"/>
              <a:gd name="T97" fmla="*/ 333 h 842"/>
              <a:gd name="T98" fmla="*/ 319 w 846"/>
              <a:gd name="T99" fmla="*/ 342 h 842"/>
              <a:gd name="T100" fmla="*/ 337 w 846"/>
              <a:gd name="T101" fmla="*/ 0 h 8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6"/>
              <a:gd name="T154" fmla="*/ 0 h 842"/>
              <a:gd name="T155" fmla="*/ 846 w 846"/>
              <a:gd name="T156" fmla="*/ 842 h 8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6" h="842">
                <a:moveTo>
                  <a:pt x="245" y="0"/>
                </a:moveTo>
                <a:lnTo>
                  <a:pt x="432" y="7"/>
                </a:lnTo>
                <a:lnTo>
                  <a:pt x="432" y="160"/>
                </a:lnTo>
                <a:lnTo>
                  <a:pt x="527" y="202"/>
                </a:lnTo>
                <a:lnTo>
                  <a:pt x="553" y="188"/>
                </a:lnTo>
                <a:lnTo>
                  <a:pt x="616" y="221"/>
                </a:lnTo>
                <a:lnTo>
                  <a:pt x="653" y="219"/>
                </a:lnTo>
                <a:lnTo>
                  <a:pt x="725" y="186"/>
                </a:lnTo>
                <a:lnTo>
                  <a:pt x="767" y="218"/>
                </a:lnTo>
                <a:lnTo>
                  <a:pt x="803" y="226"/>
                </a:lnTo>
                <a:lnTo>
                  <a:pt x="803" y="350"/>
                </a:lnTo>
                <a:lnTo>
                  <a:pt x="846" y="428"/>
                </a:lnTo>
                <a:lnTo>
                  <a:pt x="836" y="534"/>
                </a:lnTo>
                <a:lnTo>
                  <a:pt x="790" y="576"/>
                </a:lnTo>
                <a:lnTo>
                  <a:pt x="780" y="537"/>
                </a:lnTo>
                <a:lnTo>
                  <a:pt x="767" y="555"/>
                </a:lnTo>
                <a:lnTo>
                  <a:pt x="777" y="580"/>
                </a:lnTo>
                <a:lnTo>
                  <a:pt x="695" y="643"/>
                </a:lnTo>
                <a:lnTo>
                  <a:pt x="675" y="647"/>
                </a:lnTo>
                <a:lnTo>
                  <a:pt x="632" y="678"/>
                </a:lnTo>
                <a:lnTo>
                  <a:pt x="632" y="696"/>
                </a:lnTo>
                <a:lnTo>
                  <a:pt x="619" y="700"/>
                </a:lnTo>
                <a:lnTo>
                  <a:pt x="629" y="721"/>
                </a:lnTo>
                <a:lnTo>
                  <a:pt x="606" y="752"/>
                </a:lnTo>
                <a:lnTo>
                  <a:pt x="619" y="798"/>
                </a:lnTo>
                <a:lnTo>
                  <a:pt x="632" y="814"/>
                </a:lnTo>
                <a:lnTo>
                  <a:pt x="629" y="842"/>
                </a:lnTo>
                <a:lnTo>
                  <a:pt x="596" y="842"/>
                </a:lnTo>
                <a:lnTo>
                  <a:pt x="567" y="828"/>
                </a:lnTo>
                <a:lnTo>
                  <a:pt x="547" y="831"/>
                </a:lnTo>
                <a:lnTo>
                  <a:pt x="481" y="807"/>
                </a:lnTo>
                <a:lnTo>
                  <a:pt x="452" y="710"/>
                </a:lnTo>
                <a:lnTo>
                  <a:pt x="406" y="664"/>
                </a:lnTo>
                <a:lnTo>
                  <a:pt x="365" y="580"/>
                </a:lnTo>
                <a:lnTo>
                  <a:pt x="347" y="571"/>
                </a:lnTo>
                <a:lnTo>
                  <a:pt x="325" y="550"/>
                </a:lnTo>
                <a:lnTo>
                  <a:pt x="304" y="550"/>
                </a:lnTo>
                <a:lnTo>
                  <a:pt x="272" y="543"/>
                </a:lnTo>
                <a:lnTo>
                  <a:pt x="248" y="550"/>
                </a:lnTo>
                <a:lnTo>
                  <a:pt x="232" y="593"/>
                </a:lnTo>
                <a:lnTo>
                  <a:pt x="207" y="600"/>
                </a:lnTo>
                <a:lnTo>
                  <a:pt x="153" y="567"/>
                </a:lnTo>
                <a:lnTo>
                  <a:pt x="121" y="527"/>
                </a:lnTo>
                <a:lnTo>
                  <a:pt x="116" y="479"/>
                </a:lnTo>
                <a:lnTo>
                  <a:pt x="93" y="446"/>
                </a:lnTo>
                <a:lnTo>
                  <a:pt x="39" y="400"/>
                </a:lnTo>
                <a:lnTo>
                  <a:pt x="0" y="352"/>
                </a:lnTo>
                <a:lnTo>
                  <a:pt x="0" y="332"/>
                </a:lnTo>
                <a:lnTo>
                  <a:pt x="128" y="333"/>
                </a:lnTo>
                <a:lnTo>
                  <a:pt x="232" y="342"/>
                </a:lnTo>
                <a:lnTo>
                  <a:pt x="245" y="0"/>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6" name="Freeform 6">
            <a:extLst>
              <a:ext uri="{FF2B5EF4-FFF2-40B4-BE49-F238E27FC236}">
                <a16:creationId xmlns:a16="http://schemas.microsoft.com/office/drawing/2014/main" id="{CBC401E9-C750-4FA6-840B-EDCF84CE3376}"/>
              </a:ext>
            </a:extLst>
          </p:cNvPr>
          <p:cNvSpPr>
            <a:spLocks/>
          </p:cNvSpPr>
          <p:nvPr/>
        </p:nvSpPr>
        <p:spPr bwMode="auto">
          <a:xfrm>
            <a:off x="8302057" y="3886655"/>
            <a:ext cx="451514" cy="452792"/>
          </a:xfrm>
          <a:custGeom>
            <a:avLst/>
            <a:gdLst>
              <a:gd name="T0" fmla="*/ 0 w 294"/>
              <a:gd name="T1" fmla="*/ 27 h 295"/>
              <a:gd name="T2" fmla="*/ 162 w 294"/>
              <a:gd name="T3" fmla="*/ 12 h 295"/>
              <a:gd name="T4" fmla="*/ 359 w 294"/>
              <a:gd name="T5" fmla="*/ 0 h 295"/>
              <a:gd name="T6" fmla="*/ 348 w 294"/>
              <a:gd name="T7" fmla="*/ 39 h 295"/>
              <a:gd name="T8" fmla="*/ 392 w 294"/>
              <a:gd name="T9" fmla="*/ 30 h 295"/>
              <a:gd name="T10" fmla="*/ 407 w 294"/>
              <a:gd name="T11" fmla="*/ 56 h 295"/>
              <a:gd name="T12" fmla="*/ 362 w 294"/>
              <a:gd name="T13" fmla="*/ 80 h 295"/>
              <a:gd name="T14" fmla="*/ 373 w 294"/>
              <a:gd name="T15" fmla="*/ 121 h 295"/>
              <a:gd name="T16" fmla="*/ 327 w 294"/>
              <a:gd name="T17" fmla="*/ 189 h 295"/>
              <a:gd name="T18" fmla="*/ 291 w 294"/>
              <a:gd name="T19" fmla="*/ 231 h 295"/>
              <a:gd name="T20" fmla="*/ 310 w 294"/>
              <a:gd name="T21" fmla="*/ 285 h 295"/>
              <a:gd name="T22" fmla="*/ 60 w 294"/>
              <a:gd name="T23" fmla="*/ 295 h 295"/>
              <a:gd name="T24" fmla="*/ 59 w 294"/>
              <a:gd name="T25" fmla="*/ 262 h 295"/>
              <a:gd name="T26" fmla="*/ 10 w 294"/>
              <a:gd name="T27" fmla="*/ 255 h 295"/>
              <a:gd name="T28" fmla="*/ 10 w 294"/>
              <a:gd name="T29" fmla="*/ 80 h 295"/>
              <a:gd name="T30" fmla="*/ 0 w 294"/>
              <a:gd name="T31" fmla="*/ 27 h 2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295"/>
              <a:gd name="T50" fmla="*/ 294 w 294"/>
              <a:gd name="T51" fmla="*/ 295 h 2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295">
                <a:moveTo>
                  <a:pt x="0" y="27"/>
                </a:moveTo>
                <a:lnTo>
                  <a:pt x="116" y="12"/>
                </a:lnTo>
                <a:lnTo>
                  <a:pt x="259" y="0"/>
                </a:lnTo>
                <a:lnTo>
                  <a:pt x="252" y="39"/>
                </a:lnTo>
                <a:lnTo>
                  <a:pt x="283" y="30"/>
                </a:lnTo>
                <a:lnTo>
                  <a:pt x="294" y="56"/>
                </a:lnTo>
                <a:lnTo>
                  <a:pt x="262" y="80"/>
                </a:lnTo>
                <a:lnTo>
                  <a:pt x="269" y="121"/>
                </a:lnTo>
                <a:lnTo>
                  <a:pt x="235" y="189"/>
                </a:lnTo>
                <a:lnTo>
                  <a:pt x="210" y="231"/>
                </a:lnTo>
                <a:lnTo>
                  <a:pt x="224" y="285"/>
                </a:lnTo>
                <a:lnTo>
                  <a:pt x="43" y="295"/>
                </a:lnTo>
                <a:lnTo>
                  <a:pt x="42" y="262"/>
                </a:lnTo>
                <a:lnTo>
                  <a:pt x="6" y="255"/>
                </a:lnTo>
                <a:lnTo>
                  <a:pt x="6" y="80"/>
                </a:lnTo>
                <a:lnTo>
                  <a:pt x="0" y="27"/>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7" name="Freeform 7">
            <a:extLst>
              <a:ext uri="{FF2B5EF4-FFF2-40B4-BE49-F238E27FC236}">
                <a16:creationId xmlns:a16="http://schemas.microsoft.com/office/drawing/2014/main" id="{E2F3EF32-E09C-4A2D-8F57-6F48DD393063}"/>
              </a:ext>
            </a:extLst>
          </p:cNvPr>
          <p:cNvSpPr>
            <a:spLocks/>
          </p:cNvSpPr>
          <p:nvPr/>
        </p:nvSpPr>
        <p:spPr bwMode="auto">
          <a:xfrm>
            <a:off x="8360895" y="4322819"/>
            <a:ext cx="551281" cy="474537"/>
          </a:xfrm>
          <a:custGeom>
            <a:avLst/>
            <a:gdLst>
              <a:gd name="T0" fmla="*/ 0 w 359"/>
              <a:gd name="T1" fmla="*/ 7 h 309"/>
              <a:gd name="T2" fmla="*/ 247 w 359"/>
              <a:gd name="T3" fmla="*/ 0 h 309"/>
              <a:gd name="T4" fmla="*/ 291 w 359"/>
              <a:gd name="T5" fmla="*/ 64 h 309"/>
              <a:gd name="T6" fmla="*/ 254 w 359"/>
              <a:gd name="T7" fmla="*/ 139 h 309"/>
              <a:gd name="T8" fmla="*/ 242 w 359"/>
              <a:gd name="T9" fmla="*/ 173 h 309"/>
              <a:gd name="T10" fmla="*/ 407 w 359"/>
              <a:gd name="T11" fmla="*/ 159 h 309"/>
              <a:gd name="T12" fmla="*/ 417 w 359"/>
              <a:gd name="T13" fmla="*/ 208 h 309"/>
              <a:gd name="T14" fmla="*/ 367 w 359"/>
              <a:gd name="T15" fmla="*/ 204 h 309"/>
              <a:gd name="T16" fmla="*/ 346 w 359"/>
              <a:gd name="T17" fmla="*/ 225 h 309"/>
              <a:gd name="T18" fmla="*/ 369 w 359"/>
              <a:gd name="T19" fmla="*/ 239 h 309"/>
              <a:gd name="T20" fmla="*/ 416 w 359"/>
              <a:gd name="T21" fmla="*/ 222 h 309"/>
              <a:gd name="T22" fmla="*/ 417 w 359"/>
              <a:gd name="T23" fmla="*/ 246 h 309"/>
              <a:gd name="T24" fmla="*/ 444 w 359"/>
              <a:gd name="T25" fmla="*/ 226 h 309"/>
              <a:gd name="T26" fmla="*/ 463 w 359"/>
              <a:gd name="T27" fmla="*/ 226 h 309"/>
              <a:gd name="T28" fmla="*/ 441 w 359"/>
              <a:gd name="T29" fmla="*/ 267 h 309"/>
              <a:gd name="T30" fmla="*/ 482 w 359"/>
              <a:gd name="T31" fmla="*/ 274 h 309"/>
              <a:gd name="T32" fmla="*/ 495 w 359"/>
              <a:gd name="T33" fmla="*/ 297 h 309"/>
              <a:gd name="T34" fmla="*/ 476 w 359"/>
              <a:gd name="T35" fmla="*/ 304 h 309"/>
              <a:gd name="T36" fmla="*/ 451 w 359"/>
              <a:gd name="T37" fmla="*/ 289 h 309"/>
              <a:gd name="T38" fmla="*/ 402 w 359"/>
              <a:gd name="T39" fmla="*/ 279 h 309"/>
              <a:gd name="T40" fmla="*/ 412 w 359"/>
              <a:gd name="T41" fmla="*/ 306 h 309"/>
              <a:gd name="T42" fmla="*/ 390 w 359"/>
              <a:gd name="T43" fmla="*/ 309 h 309"/>
              <a:gd name="T44" fmla="*/ 368 w 359"/>
              <a:gd name="T45" fmla="*/ 285 h 309"/>
              <a:gd name="T46" fmla="*/ 356 w 359"/>
              <a:gd name="T47" fmla="*/ 300 h 309"/>
              <a:gd name="T48" fmla="*/ 284 w 359"/>
              <a:gd name="T49" fmla="*/ 300 h 309"/>
              <a:gd name="T50" fmla="*/ 284 w 359"/>
              <a:gd name="T51" fmla="*/ 285 h 309"/>
              <a:gd name="T52" fmla="*/ 258 w 359"/>
              <a:gd name="T53" fmla="*/ 267 h 309"/>
              <a:gd name="T54" fmla="*/ 202 w 359"/>
              <a:gd name="T55" fmla="*/ 265 h 309"/>
              <a:gd name="T56" fmla="*/ 248 w 359"/>
              <a:gd name="T57" fmla="*/ 285 h 309"/>
              <a:gd name="T58" fmla="*/ 184 w 359"/>
              <a:gd name="T59" fmla="*/ 295 h 309"/>
              <a:gd name="T60" fmla="*/ 86 w 359"/>
              <a:gd name="T61" fmla="*/ 281 h 309"/>
              <a:gd name="T62" fmla="*/ 48 w 359"/>
              <a:gd name="T63" fmla="*/ 285 h 309"/>
              <a:gd name="T64" fmla="*/ 62 w 359"/>
              <a:gd name="T65" fmla="*/ 181 h 309"/>
              <a:gd name="T66" fmla="*/ 1 w 359"/>
              <a:gd name="T67" fmla="*/ 99 h 309"/>
              <a:gd name="T68" fmla="*/ 0 w 359"/>
              <a:gd name="T69" fmla="*/ 7 h 3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
              <a:gd name="T106" fmla="*/ 0 h 309"/>
              <a:gd name="T107" fmla="*/ 359 w 359"/>
              <a:gd name="T108" fmla="*/ 309 h 3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 h="309">
                <a:moveTo>
                  <a:pt x="0" y="7"/>
                </a:moveTo>
                <a:lnTo>
                  <a:pt x="179" y="0"/>
                </a:lnTo>
                <a:lnTo>
                  <a:pt x="211" y="64"/>
                </a:lnTo>
                <a:lnTo>
                  <a:pt x="184" y="139"/>
                </a:lnTo>
                <a:lnTo>
                  <a:pt x="175" y="173"/>
                </a:lnTo>
                <a:lnTo>
                  <a:pt x="295" y="159"/>
                </a:lnTo>
                <a:lnTo>
                  <a:pt x="303" y="208"/>
                </a:lnTo>
                <a:lnTo>
                  <a:pt x="267" y="204"/>
                </a:lnTo>
                <a:lnTo>
                  <a:pt x="250" y="225"/>
                </a:lnTo>
                <a:lnTo>
                  <a:pt x="269" y="239"/>
                </a:lnTo>
                <a:lnTo>
                  <a:pt x="302" y="222"/>
                </a:lnTo>
                <a:lnTo>
                  <a:pt x="303" y="246"/>
                </a:lnTo>
                <a:lnTo>
                  <a:pt x="322" y="226"/>
                </a:lnTo>
                <a:lnTo>
                  <a:pt x="336" y="226"/>
                </a:lnTo>
                <a:lnTo>
                  <a:pt x="320" y="267"/>
                </a:lnTo>
                <a:lnTo>
                  <a:pt x="350" y="274"/>
                </a:lnTo>
                <a:lnTo>
                  <a:pt x="359" y="297"/>
                </a:lnTo>
                <a:lnTo>
                  <a:pt x="345" y="304"/>
                </a:lnTo>
                <a:lnTo>
                  <a:pt x="327" y="289"/>
                </a:lnTo>
                <a:lnTo>
                  <a:pt x="292" y="279"/>
                </a:lnTo>
                <a:lnTo>
                  <a:pt x="299" y="306"/>
                </a:lnTo>
                <a:lnTo>
                  <a:pt x="282" y="309"/>
                </a:lnTo>
                <a:lnTo>
                  <a:pt x="268" y="285"/>
                </a:lnTo>
                <a:lnTo>
                  <a:pt x="259" y="300"/>
                </a:lnTo>
                <a:lnTo>
                  <a:pt x="206" y="300"/>
                </a:lnTo>
                <a:lnTo>
                  <a:pt x="206" y="285"/>
                </a:lnTo>
                <a:lnTo>
                  <a:pt x="187" y="267"/>
                </a:lnTo>
                <a:lnTo>
                  <a:pt x="147" y="265"/>
                </a:lnTo>
                <a:lnTo>
                  <a:pt x="180" y="285"/>
                </a:lnTo>
                <a:lnTo>
                  <a:pt x="134" y="295"/>
                </a:lnTo>
                <a:lnTo>
                  <a:pt x="62" y="281"/>
                </a:lnTo>
                <a:lnTo>
                  <a:pt x="35" y="285"/>
                </a:lnTo>
                <a:lnTo>
                  <a:pt x="45" y="181"/>
                </a:lnTo>
                <a:lnTo>
                  <a:pt x="1" y="99"/>
                </a:lnTo>
                <a:lnTo>
                  <a:pt x="0" y="7"/>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8" name="Freeform 8">
            <a:extLst>
              <a:ext uri="{FF2B5EF4-FFF2-40B4-BE49-F238E27FC236}">
                <a16:creationId xmlns:a16="http://schemas.microsoft.com/office/drawing/2014/main" id="{ED0557C2-0A84-4A83-829D-64504BE083B8}"/>
              </a:ext>
            </a:extLst>
          </p:cNvPr>
          <p:cNvSpPr>
            <a:spLocks/>
          </p:cNvSpPr>
          <p:nvPr/>
        </p:nvSpPr>
        <p:spPr bwMode="auto">
          <a:xfrm>
            <a:off x="7984607" y="2329861"/>
            <a:ext cx="628265" cy="735381"/>
          </a:xfrm>
          <a:custGeom>
            <a:avLst/>
            <a:gdLst>
              <a:gd name="T0" fmla="*/ 0 w 400"/>
              <a:gd name="T1" fmla="*/ 38 h 485"/>
              <a:gd name="T2" fmla="*/ 144 w 400"/>
              <a:gd name="T3" fmla="*/ 38 h 485"/>
              <a:gd name="T4" fmla="*/ 143 w 400"/>
              <a:gd name="T5" fmla="*/ 0 h 485"/>
              <a:gd name="T6" fmla="*/ 172 w 400"/>
              <a:gd name="T7" fmla="*/ 11 h 485"/>
              <a:gd name="T8" fmla="*/ 181 w 400"/>
              <a:gd name="T9" fmla="*/ 40 h 485"/>
              <a:gd name="T10" fmla="*/ 248 w 400"/>
              <a:gd name="T11" fmla="*/ 72 h 485"/>
              <a:gd name="T12" fmla="*/ 268 w 400"/>
              <a:gd name="T13" fmla="*/ 58 h 485"/>
              <a:gd name="T14" fmla="*/ 311 w 400"/>
              <a:gd name="T15" fmla="*/ 58 h 485"/>
              <a:gd name="T16" fmla="*/ 342 w 400"/>
              <a:gd name="T17" fmla="*/ 86 h 485"/>
              <a:gd name="T18" fmla="*/ 364 w 400"/>
              <a:gd name="T19" fmla="*/ 76 h 485"/>
              <a:gd name="T20" fmla="*/ 422 w 400"/>
              <a:gd name="T21" fmla="*/ 87 h 485"/>
              <a:gd name="T22" fmla="*/ 444 w 400"/>
              <a:gd name="T23" fmla="*/ 66 h 485"/>
              <a:gd name="T24" fmla="*/ 482 w 400"/>
              <a:gd name="T25" fmla="*/ 83 h 485"/>
              <a:gd name="T26" fmla="*/ 550 w 400"/>
              <a:gd name="T27" fmla="*/ 80 h 485"/>
              <a:gd name="T28" fmla="*/ 439 w 400"/>
              <a:gd name="T29" fmla="*/ 140 h 485"/>
              <a:gd name="T30" fmla="*/ 385 w 400"/>
              <a:gd name="T31" fmla="*/ 193 h 485"/>
              <a:gd name="T32" fmla="*/ 396 w 400"/>
              <a:gd name="T33" fmla="*/ 269 h 485"/>
              <a:gd name="T34" fmla="*/ 358 w 400"/>
              <a:gd name="T35" fmla="*/ 301 h 485"/>
              <a:gd name="T36" fmla="*/ 372 w 400"/>
              <a:gd name="T37" fmla="*/ 324 h 485"/>
              <a:gd name="T38" fmla="*/ 372 w 400"/>
              <a:gd name="T39" fmla="*/ 380 h 485"/>
              <a:gd name="T40" fmla="*/ 411 w 400"/>
              <a:gd name="T41" fmla="*/ 380 h 485"/>
              <a:gd name="T42" fmla="*/ 467 w 400"/>
              <a:gd name="T43" fmla="*/ 421 h 485"/>
              <a:gd name="T44" fmla="*/ 488 w 400"/>
              <a:gd name="T45" fmla="*/ 471 h 485"/>
              <a:gd name="T46" fmla="*/ 101 w 400"/>
              <a:gd name="T47" fmla="*/ 485 h 485"/>
              <a:gd name="T48" fmla="*/ 102 w 400"/>
              <a:gd name="T49" fmla="*/ 351 h 485"/>
              <a:gd name="T50" fmla="*/ 67 w 400"/>
              <a:gd name="T51" fmla="*/ 321 h 485"/>
              <a:gd name="T52" fmla="*/ 80 w 400"/>
              <a:gd name="T53" fmla="*/ 286 h 485"/>
              <a:gd name="T54" fmla="*/ 90 w 400"/>
              <a:gd name="T55" fmla="*/ 266 h 485"/>
              <a:gd name="T56" fmla="*/ 67 w 400"/>
              <a:gd name="T57" fmla="*/ 173 h 485"/>
              <a:gd name="T58" fmla="*/ 34 w 400"/>
              <a:gd name="T59" fmla="*/ 112 h 485"/>
              <a:gd name="T60" fmla="*/ 0 w 400"/>
              <a:gd name="T61" fmla="*/ 38 h 4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0"/>
              <a:gd name="T94" fmla="*/ 0 h 485"/>
              <a:gd name="T95" fmla="*/ 400 w 400"/>
              <a:gd name="T96" fmla="*/ 485 h 4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0" h="485">
                <a:moveTo>
                  <a:pt x="0" y="38"/>
                </a:moveTo>
                <a:lnTo>
                  <a:pt x="105" y="38"/>
                </a:lnTo>
                <a:lnTo>
                  <a:pt x="104" y="0"/>
                </a:lnTo>
                <a:lnTo>
                  <a:pt x="126" y="11"/>
                </a:lnTo>
                <a:lnTo>
                  <a:pt x="131" y="40"/>
                </a:lnTo>
                <a:lnTo>
                  <a:pt x="181" y="72"/>
                </a:lnTo>
                <a:lnTo>
                  <a:pt x="196" y="58"/>
                </a:lnTo>
                <a:lnTo>
                  <a:pt x="226" y="58"/>
                </a:lnTo>
                <a:lnTo>
                  <a:pt x="249" y="86"/>
                </a:lnTo>
                <a:lnTo>
                  <a:pt x="264" y="76"/>
                </a:lnTo>
                <a:lnTo>
                  <a:pt x="308" y="87"/>
                </a:lnTo>
                <a:lnTo>
                  <a:pt x="323" y="66"/>
                </a:lnTo>
                <a:lnTo>
                  <a:pt x="351" y="83"/>
                </a:lnTo>
                <a:lnTo>
                  <a:pt x="400" y="80"/>
                </a:lnTo>
                <a:lnTo>
                  <a:pt x="320" y="140"/>
                </a:lnTo>
                <a:lnTo>
                  <a:pt x="281" y="193"/>
                </a:lnTo>
                <a:lnTo>
                  <a:pt x="288" y="269"/>
                </a:lnTo>
                <a:lnTo>
                  <a:pt x="261" y="301"/>
                </a:lnTo>
                <a:lnTo>
                  <a:pt x="272" y="324"/>
                </a:lnTo>
                <a:lnTo>
                  <a:pt x="272" y="380"/>
                </a:lnTo>
                <a:lnTo>
                  <a:pt x="299" y="380"/>
                </a:lnTo>
                <a:lnTo>
                  <a:pt x="340" y="421"/>
                </a:lnTo>
                <a:lnTo>
                  <a:pt x="356" y="471"/>
                </a:lnTo>
                <a:lnTo>
                  <a:pt x="73" y="485"/>
                </a:lnTo>
                <a:lnTo>
                  <a:pt x="74" y="351"/>
                </a:lnTo>
                <a:lnTo>
                  <a:pt x="49" y="321"/>
                </a:lnTo>
                <a:lnTo>
                  <a:pt x="58" y="286"/>
                </a:lnTo>
                <a:lnTo>
                  <a:pt x="66" y="266"/>
                </a:lnTo>
                <a:lnTo>
                  <a:pt x="49" y="173"/>
                </a:lnTo>
                <a:lnTo>
                  <a:pt x="25" y="112"/>
                </a:lnTo>
                <a:lnTo>
                  <a:pt x="0" y="38"/>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9" name="Freeform 9">
            <a:extLst>
              <a:ext uri="{FF2B5EF4-FFF2-40B4-BE49-F238E27FC236}">
                <a16:creationId xmlns:a16="http://schemas.microsoft.com/office/drawing/2014/main" id="{DF51C90E-4EBD-4128-9169-591EEB712F80}"/>
              </a:ext>
            </a:extLst>
          </p:cNvPr>
          <p:cNvSpPr>
            <a:spLocks/>
          </p:cNvSpPr>
          <p:nvPr/>
        </p:nvSpPr>
        <p:spPr bwMode="auto">
          <a:xfrm>
            <a:off x="8395430" y="2575604"/>
            <a:ext cx="466862" cy="587095"/>
          </a:xfrm>
          <a:custGeom>
            <a:avLst/>
            <a:gdLst>
              <a:gd name="T0" fmla="*/ 30 w 304"/>
              <a:gd name="T1" fmla="*/ 26 h 382"/>
              <a:gd name="T2" fmla="*/ 62 w 304"/>
              <a:gd name="T3" fmla="*/ 23 h 382"/>
              <a:gd name="T4" fmla="*/ 89 w 304"/>
              <a:gd name="T5" fmla="*/ 23 h 382"/>
              <a:gd name="T6" fmla="*/ 108 w 304"/>
              <a:gd name="T7" fmla="*/ 0 h 382"/>
              <a:gd name="T8" fmla="*/ 120 w 304"/>
              <a:gd name="T9" fmla="*/ 28 h 382"/>
              <a:gd name="T10" fmla="*/ 167 w 304"/>
              <a:gd name="T11" fmla="*/ 28 h 382"/>
              <a:gd name="T12" fmla="*/ 189 w 304"/>
              <a:gd name="T13" fmla="*/ 54 h 382"/>
              <a:gd name="T14" fmla="*/ 237 w 304"/>
              <a:gd name="T15" fmla="*/ 47 h 382"/>
              <a:gd name="T16" fmla="*/ 268 w 304"/>
              <a:gd name="T17" fmla="*/ 64 h 382"/>
              <a:gd name="T18" fmla="*/ 327 w 304"/>
              <a:gd name="T19" fmla="*/ 75 h 382"/>
              <a:gd name="T20" fmla="*/ 338 w 304"/>
              <a:gd name="T21" fmla="*/ 95 h 382"/>
              <a:gd name="T22" fmla="*/ 368 w 304"/>
              <a:gd name="T23" fmla="*/ 97 h 382"/>
              <a:gd name="T24" fmla="*/ 357 w 304"/>
              <a:gd name="T25" fmla="*/ 117 h 382"/>
              <a:gd name="T26" fmla="*/ 369 w 304"/>
              <a:gd name="T27" fmla="*/ 139 h 382"/>
              <a:gd name="T28" fmla="*/ 351 w 304"/>
              <a:gd name="T29" fmla="*/ 167 h 382"/>
              <a:gd name="T30" fmla="*/ 365 w 304"/>
              <a:gd name="T31" fmla="*/ 173 h 382"/>
              <a:gd name="T32" fmla="*/ 397 w 304"/>
              <a:gd name="T33" fmla="*/ 142 h 382"/>
              <a:gd name="T34" fmla="*/ 396 w 304"/>
              <a:gd name="T35" fmla="*/ 132 h 382"/>
              <a:gd name="T36" fmla="*/ 407 w 304"/>
              <a:gd name="T37" fmla="*/ 127 h 382"/>
              <a:gd name="T38" fmla="*/ 417 w 304"/>
              <a:gd name="T39" fmla="*/ 142 h 382"/>
              <a:gd name="T40" fmla="*/ 390 w 304"/>
              <a:gd name="T41" fmla="*/ 164 h 382"/>
              <a:gd name="T42" fmla="*/ 382 w 304"/>
              <a:gd name="T43" fmla="*/ 212 h 382"/>
              <a:gd name="T44" fmla="*/ 382 w 304"/>
              <a:gd name="T45" fmla="*/ 293 h 382"/>
              <a:gd name="T46" fmla="*/ 397 w 304"/>
              <a:gd name="T47" fmla="*/ 307 h 382"/>
              <a:gd name="T48" fmla="*/ 389 w 304"/>
              <a:gd name="T49" fmla="*/ 358 h 382"/>
              <a:gd name="T50" fmla="*/ 194 w 304"/>
              <a:gd name="T51" fmla="*/ 382 h 382"/>
              <a:gd name="T52" fmla="*/ 143 w 304"/>
              <a:gd name="T53" fmla="*/ 359 h 382"/>
              <a:gd name="T54" fmla="*/ 153 w 304"/>
              <a:gd name="T55" fmla="*/ 328 h 382"/>
              <a:gd name="T56" fmla="*/ 129 w 304"/>
              <a:gd name="T57" fmla="*/ 295 h 382"/>
              <a:gd name="T58" fmla="*/ 108 w 304"/>
              <a:gd name="T59" fmla="*/ 254 h 382"/>
              <a:gd name="T60" fmla="*/ 52 w 304"/>
              <a:gd name="T61" fmla="*/ 213 h 382"/>
              <a:gd name="T62" fmla="*/ 17 w 304"/>
              <a:gd name="T63" fmla="*/ 213 h 382"/>
              <a:gd name="T64" fmla="*/ 17 w 304"/>
              <a:gd name="T65" fmla="*/ 157 h 382"/>
              <a:gd name="T66" fmla="*/ 0 w 304"/>
              <a:gd name="T67" fmla="*/ 135 h 382"/>
              <a:gd name="T68" fmla="*/ 38 w 304"/>
              <a:gd name="T69" fmla="*/ 102 h 382"/>
              <a:gd name="T70" fmla="*/ 30 w 304"/>
              <a:gd name="T71" fmla="*/ 26 h 3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4"/>
              <a:gd name="T109" fmla="*/ 0 h 382"/>
              <a:gd name="T110" fmla="*/ 304 w 304"/>
              <a:gd name="T111" fmla="*/ 382 h 3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4" h="382">
                <a:moveTo>
                  <a:pt x="22" y="26"/>
                </a:moveTo>
                <a:lnTo>
                  <a:pt x="45" y="23"/>
                </a:lnTo>
                <a:lnTo>
                  <a:pt x="65" y="23"/>
                </a:lnTo>
                <a:lnTo>
                  <a:pt x="79" y="0"/>
                </a:lnTo>
                <a:lnTo>
                  <a:pt x="88" y="28"/>
                </a:lnTo>
                <a:lnTo>
                  <a:pt x="121" y="28"/>
                </a:lnTo>
                <a:lnTo>
                  <a:pt x="139" y="54"/>
                </a:lnTo>
                <a:lnTo>
                  <a:pt x="173" y="47"/>
                </a:lnTo>
                <a:lnTo>
                  <a:pt x="196" y="64"/>
                </a:lnTo>
                <a:lnTo>
                  <a:pt x="238" y="75"/>
                </a:lnTo>
                <a:lnTo>
                  <a:pt x="246" y="95"/>
                </a:lnTo>
                <a:lnTo>
                  <a:pt x="268" y="97"/>
                </a:lnTo>
                <a:lnTo>
                  <a:pt x="261" y="117"/>
                </a:lnTo>
                <a:lnTo>
                  <a:pt x="269" y="139"/>
                </a:lnTo>
                <a:lnTo>
                  <a:pt x="255" y="167"/>
                </a:lnTo>
                <a:lnTo>
                  <a:pt x="265" y="173"/>
                </a:lnTo>
                <a:lnTo>
                  <a:pt x="289" y="142"/>
                </a:lnTo>
                <a:lnTo>
                  <a:pt x="288" y="132"/>
                </a:lnTo>
                <a:lnTo>
                  <a:pt x="297" y="127"/>
                </a:lnTo>
                <a:lnTo>
                  <a:pt x="304" y="142"/>
                </a:lnTo>
                <a:lnTo>
                  <a:pt x="285" y="164"/>
                </a:lnTo>
                <a:lnTo>
                  <a:pt x="278" y="212"/>
                </a:lnTo>
                <a:lnTo>
                  <a:pt x="278" y="293"/>
                </a:lnTo>
                <a:lnTo>
                  <a:pt x="289" y="307"/>
                </a:lnTo>
                <a:lnTo>
                  <a:pt x="284" y="358"/>
                </a:lnTo>
                <a:lnTo>
                  <a:pt x="140" y="382"/>
                </a:lnTo>
                <a:lnTo>
                  <a:pt x="104" y="359"/>
                </a:lnTo>
                <a:lnTo>
                  <a:pt x="111" y="328"/>
                </a:lnTo>
                <a:lnTo>
                  <a:pt x="94" y="295"/>
                </a:lnTo>
                <a:lnTo>
                  <a:pt x="79" y="254"/>
                </a:lnTo>
                <a:lnTo>
                  <a:pt x="38" y="213"/>
                </a:lnTo>
                <a:lnTo>
                  <a:pt x="13" y="213"/>
                </a:lnTo>
                <a:lnTo>
                  <a:pt x="13" y="157"/>
                </a:lnTo>
                <a:lnTo>
                  <a:pt x="0" y="135"/>
                </a:lnTo>
                <a:lnTo>
                  <a:pt x="28" y="102"/>
                </a:lnTo>
                <a:lnTo>
                  <a:pt x="22" y="26"/>
                </a:lnTo>
                <a:close/>
              </a:path>
            </a:pathLst>
          </a:custGeom>
          <a:solidFill>
            <a:schemeClr val="accent2">
              <a:lumMod val="75000"/>
            </a:schemeClr>
          </a:solidFill>
          <a:ln w="12700">
            <a:solidFill>
              <a:schemeClr val="bg1"/>
            </a:solidFill>
            <a:round/>
            <a:headEnd/>
            <a:tailEnd/>
          </a:ln>
        </p:spPr>
        <p:txBody>
          <a:bodyPr/>
          <a:lstStyle/>
          <a:p>
            <a:pPr>
              <a:defRPr/>
            </a:pPr>
            <a:endParaRPr lang="en-GB"/>
          </a:p>
        </p:txBody>
      </p:sp>
      <p:sp>
        <p:nvSpPr>
          <p:cNvPr id="10" name="Freeform 10">
            <a:extLst>
              <a:ext uri="{FF2B5EF4-FFF2-40B4-BE49-F238E27FC236}">
                <a16:creationId xmlns:a16="http://schemas.microsoft.com/office/drawing/2014/main" id="{96927846-9DE2-4DE0-A01E-D2B771760CD9}"/>
              </a:ext>
            </a:extLst>
          </p:cNvPr>
          <p:cNvSpPr>
            <a:spLocks/>
          </p:cNvSpPr>
          <p:nvPr/>
        </p:nvSpPr>
        <p:spPr bwMode="auto">
          <a:xfrm>
            <a:off x="8578337" y="2493743"/>
            <a:ext cx="503955" cy="232791"/>
          </a:xfrm>
          <a:custGeom>
            <a:avLst/>
            <a:gdLst>
              <a:gd name="T0" fmla="*/ 0 w 327"/>
              <a:gd name="T1" fmla="*/ 84 h 152"/>
              <a:gd name="T2" fmla="*/ 101 w 327"/>
              <a:gd name="T3" fmla="*/ 0 h 152"/>
              <a:gd name="T4" fmla="*/ 84 w 327"/>
              <a:gd name="T5" fmla="*/ 34 h 152"/>
              <a:gd name="T6" fmla="*/ 98 w 327"/>
              <a:gd name="T7" fmla="*/ 45 h 152"/>
              <a:gd name="T8" fmla="*/ 129 w 327"/>
              <a:gd name="T9" fmla="*/ 31 h 152"/>
              <a:gd name="T10" fmla="*/ 198 w 327"/>
              <a:gd name="T11" fmla="*/ 52 h 152"/>
              <a:gd name="T12" fmla="*/ 229 w 327"/>
              <a:gd name="T13" fmla="*/ 34 h 152"/>
              <a:gd name="T14" fmla="*/ 325 w 327"/>
              <a:gd name="T15" fmla="*/ 25 h 152"/>
              <a:gd name="T16" fmla="*/ 342 w 327"/>
              <a:gd name="T17" fmla="*/ 46 h 152"/>
              <a:gd name="T18" fmla="*/ 377 w 327"/>
              <a:gd name="T19" fmla="*/ 41 h 152"/>
              <a:gd name="T20" fmla="*/ 451 w 327"/>
              <a:gd name="T21" fmla="*/ 64 h 152"/>
              <a:gd name="T22" fmla="*/ 454 w 327"/>
              <a:gd name="T23" fmla="*/ 80 h 152"/>
              <a:gd name="T24" fmla="*/ 376 w 327"/>
              <a:gd name="T25" fmla="*/ 94 h 152"/>
              <a:gd name="T26" fmla="*/ 355 w 327"/>
              <a:gd name="T27" fmla="*/ 84 h 152"/>
              <a:gd name="T28" fmla="*/ 315 w 327"/>
              <a:gd name="T29" fmla="*/ 87 h 152"/>
              <a:gd name="T30" fmla="*/ 270 w 327"/>
              <a:gd name="T31" fmla="*/ 108 h 152"/>
              <a:gd name="T32" fmla="*/ 248 w 327"/>
              <a:gd name="T33" fmla="*/ 109 h 152"/>
              <a:gd name="T34" fmla="*/ 230 w 327"/>
              <a:gd name="T35" fmla="*/ 94 h 152"/>
              <a:gd name="T36" fmla="*/ 206 w 327"/>
              <a:gd name="T37" fmla="*/ 151 h 152"/>
              <a:gd name="T38" fmla="*/ 177 w 327"/>
              <a:gd name="T39" fmla="*/ 152 h 152"/>
              <a:gd name="T40" fmla="*/ 164 w 327"/>
              <a:gd name="T41" fmla="*/ 129 h 152"/>
              <a:gd name="T42" fmla="*/ 102 w 327"/>
              <a:gd name="T43" fmla="*/ 119 h 152"/>
              <a:gd name="T44" fmla="*/ 75 w 327"/>
              <a:gd name="T45" fmla="*/ 102 h 152"/>
              <a:gd name="T46" fmla="*/ 26 w 327"/>
              <a:gd name="T47" fmla="*/ 108 h 152"/>
              <a:gd name="T48" fmla="*/ 0 w 327"/>
              <a:gd name="T49" fmla="*/ 84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7"/>
              <a:gd name="T76" fmla="*/ 0 h 152"/>
              <a:gd name="T77" fmla="*/ 327 w 327"/>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7" h="152">
                <a:moveTo>
                  <a:pt x="0" y="84"/>
                </a:moveTo>
                <a:lnTo>
                  <a:pt x="73" y="0"/>
                </a:lnTo>
                <a:lnTo>
                  <a:pt x="60" y="34"/>
                </a:lnTo>
                <a:lnTo>
                  <a:pt x="70" y="45"/>
                </a:lnTo>
                <a:lnTo>
                  <a:pt x="93" y="31"/>
                </a:lnTo>
                <a:lnTo>
                  <a:pt x="143" y="52"/>
                </a:lnTo>
                <a:lnTo>
                  <a:pt x="165" y="34"/>
                </a:lnTo>
                <a:lnTo>
                  <a:pt x="233" y="25"/>
                </a:lnTo>
                <a:lnTo>
                  <a:pt x="246" y="46"/>
                </a:lnTo>
                <a:lnTo>
                  <a:pt x="272" y="41"/>
                </a:lnTo>
                <a:lnTo>
                  <a:pt x="324" y="64"/>
                </a:lnTo>
                <a:lnTo>
                  <a:pt x="327" y="80"/>
                </a:lnTo>
                <a:lnTo>
                  <a:pt x="271" y="94"/>
                </a:lnTo>
                <a:lnTo>
                  <a:pt x="255" y="84"/>
                </a:lnTo>
                <a:lnTo>
                  <a:pt x="227" y="87"/>
                </a:lnTo>
                <a:lnTo>
                  <a:pt x="194" y="108"/>
                </a:lnTo>
                <a:lnTo>
                  <a:pt x="178" y="109"/>
                </a:lnTo>
                <a:lnTo>
                  <a:pt x="166" y="94"/>
                </a:lnTo>
                <a:lnTo>
                  <a:pt x="148" y="151"/>
                </a:lnTo>
                <a:lnTo>
                  <a:pt x="127" y="152"/>
                </a:lnTo>
                <a:lnTo>
                  <a:pt x="118" y="129"/>
                </a:lnTo>
                <a:lnTo>
                  <a:pt x="74" y="119"/>
                </a:lnTo>
                <a:lnTo>
                  <a:pt x="54" y="102"/>
                </a:lnTo>
                <a:lnTo>
                  <a:pt x="18" y="108"/>
                </a:lnTo>
                <a:lnTo>
                  <a:pt x="0" y="84"/>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11" name="Freeform 11">
            <a:extLst>
              <a:ext uri="{FF2B5EF4-FFF2-40B4-BE49-F238E27FC236}">
                <a16:creationId xmlns:a16="http://schemas.microsoft.com/office/drawing/2014/main" id="{C0453D2F-D6C0-49F4-8629-08B2AE0CB329}"/>
              </a:ext>
            </a:extLst>
          </p:cNvPr>
          <p:cNvSpPr>
            <a:spLocks/>
          </p:cNvSpPr>
          <p:nvPr/>
        </p:nvSpPr>
        <p:spPr bwMode="auto">
          <a:xfrm>
            <a:off x="8912176" y="2657465"/>
            <a:ext cx="358141" cy="523142"/>
          </a:xfrm>
          <a:custGeom>
            <a:avLst/>
            <a:gdLst>
              <a:gd name="T0" fmla="*/ 81 w 234"/>
              <a:gd name="T1" fmla="*/ 14 h 341"/>
              <a:gd name="T2" fmla="*/ 91 w 234"/>
              <a:gd name="T3" fmla="*/ 35 h 341"/>
              <a:gd name="T4" fmla="*/ 69 w 234"/>
              <a:gd name="T5" fmla="*/ 48 h 341"/>
              <a:gd name="T6" fmla="*/ 68 w 234"/>
              <a:gd name="T7" fmla="*/ 102 h 341"/>
              <a:gd name="T8" fmla="*/ 56 w 234"/>
              <a:gd name="T9" fmla="*/ 67 h 341"/>
              <a:gd name="T10" fmla="*/ 11 w 234"/>
              <a:gd name="T11" fmla="*/ 101 h 341"/>
              <a:gd name="T12" fmla="*/ 0 w 234"/>
              <a:gd name="T13" fmla="*/ 199 h 341"/>
              <a:gd name="T14" fmla="*/ 29 w 234"/>
              <a:gd name="T15" fmla="*/ 247 h 341"/>
              <a:gd name="T16" fmla="*/ 32 w 234"/>
              <a:gd name="T17" fmla="*/ 272 h 341"/>
              <a:gd name="T18" fmla="*/ 34 w 234"/>
              <a:gd name="T19" fmla="*/ 292 h 341"/>
              <a:gd name="T20" fmla="*/ 32 w 234"/>
              <a:gd name="T21" fmla="*/ 309 h 341"/>
              <a:gd name="T22" fmla="*/ 27 w 234"/>
              <a:gd name="T23" fmla="*/ 341 h 341"/>
              <a:gd name="T24" fmla="*/ 152 w 234"/>
              <a:gd name="T25" fmla="*/ 335 h 341"/>
              <a:gd name="T26" fmla="*/ 318 w 234"/>
              <a:gd name="T27" fmla="*/ 323 h 341"/>
              <a:gd name="T28" fmla="*/ 289 w 234"/>
              <a:gd name="T29" fmla="*/ 316 h 341"/>
              <a:gd name="T30" fmla="*/ 271 w 234"/>
              <a:gd name="T31" fmla="*/ 299 h 341"/>
              <a:gd name="T32" fmla="*/ 297 w 234"/>
              <a:gd name="T33" fmla="*/ 283 h 341"/>
              <a:gd name="T34" fmla="*/ 297 w 234"/>
              <a:gd name="T35" fmla="*/ 265 h 341"/>
              <a:gd name="T36" fmla="*/ 284 w 234"/>
              <a:gd name="T37" fmla="*/ 248 h 341"/>
              <a:gd name="T38" fmla="*/ 297 w 234"/>
              <a:gd name="T39" fmla="*/ 236 h 341"/>
              <a:gd name="T40" fmla="*/ 320 w 234"/>
              <a:gd name="T41" fmla="*/ 238 h 341"/>
              <a:gd name="T42" fmla="*/ 315 w 234"/>
              <a:gd name="T43" fmla="*/ 191 h 341"/>
              <a:gd name="T44" fmla="*/ 308 w 234"/>
              <a:gd name="T45" fmla="*/ 162 h 341"/>
              <a:gd name="T46" fmla="*/ 296 w 234"/>
              <a:gd name="T47" fmla="*/ 145 h 341"/>
              <a:gd name="T48" fmla="*/ 282 w 234"/>
              <a:gd name="T49" fmla="*/ 134 h 341"/>
              <a:gd name="T50" fmla="*/ 262 w 234"/>
              <a:gd name="T51" fmla="*/ 131 h 341"/>
              <a:gd name="T52" fmla="*/ 242 w 234"/>
              <a:gd name="T53" fmla="*/ 131 h 341"/>
              <a:gd name="T54" fmla="*/ 219 w 234"/>
              <a:gd name="T55" fmla="*/ 153 h 341"/>
              <a:gd name="T56" fmla="*/ 207 w 234"/>
              <a:gd name="T57" fmla="*/ 160 h 341"/>
              <a:gd name="T58" fmla="*/ 199 w 234"/>
              <a:gd name="T59" fmla="*/ 162 h 341"/>
              <a:gd name="T60" fmla="*/ 187 w 234"/>
              <a:gd name="T61" fmla="*/ 159 h 341"/>
              <a:gd name="T62" fmla="*/ 185 w 234"/>
              <a:gd name="T63" fmla="*/ 148 h 341"/>
              <a:gd name="T64" fmla="*/ 187 w 234"/>
              <a:gd name="T65" fmla="*/ 141 h 341"/>
              <a:gd name="T66" fmla="*/ 198 w 234"/>
              <a:gd name="T67" fmla="*/ 134 h 341"/>
              <a:gd name="T68" fmla="*/ 205 w 234"/>
              <a:gd name="T69" fmla="*/ 131 h 341"/>
              <a:gd name="T70" fmla="*/ 215 w 234"/>
              <a:gd name="T71" fmla="*/ 129 h 341"/>
              <a:gd name="T72" fmla="*/ 215 w 234"/>
              <a:gd name="T73" fmla="*/ 117 h 341"/>
              <a:gd name="T74" fmla="*/ 239 w 234"/>
              <a:gd name="T75" fmla="*/ 102 h 341"/>
              <a:gd name="T76" fmla="*/ 215 w 234"/>
              <a:gd name="T77" fmla="*/ 58 h 341"/>
              <a:gd name="T78" fmla="*/ 215 w 234"/>
              <a:gd name="T79" fmla="*/ 37 h 341"/>
              <a:gd name="T80" fmla="*/ 174 w 234"/>
              <a:gd name="T81" fmla="*/ 28 h 341"/>
              <a:gd name="T82" fmla="*/ 116 w 234"/>
              <a:gd name="T83" fmla="*/ 0 h 341"/>
              <a:gd name="T84" fmla="*/ 81 w 234"/>
              <a:gd name="T85" fmla="*/ 14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4"/>
              <a:gd name="T130" fmla="*/ 0 h 341"/>
              <a:gd name="T131" fmla="*/ 234 w 234"/>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4" h="341">
                <a:moveTo>
                  <a:pt x="59" y="14"/>
                </a:moveTo>
                <a:lnTo>
                  <a:pt x="67" y="35"/>
                </a:lnTo>
                <a:lnTo>
                  <a:pt x="51" y="48"/>
                </a:lnTo>
                <a:lnTo>
                  <a:pt x="50" y="102"/>
                </a:lnTo>
                <a:lnTo>
                  <a:pt x="41" y="67"/>
                </a:lnTo>
                <a:lnTo>
                  <a:pt x="7" y="101"/>
                </a:lnTo>
                <a:lnTo>
                  <a:pt x="0" y="199"/>
                </a:lnTo>
                <a:lnTo>
                  <a:pt x="21" y="247"/>
                </a:lnTo>
                <a:lnTo>
                  <a:pt x="24" y="272"/>
                </a:lnTo>
                <a:lnTo>
                  <a:pt x="25" y="292"/>
                </a:lnTo>
                <a:lnTo>
                  <a:pt x="24" y="309"/>
                </a:lnTo>
                <a:lnTo>
                  <a:pt x="19" y="341"/>
                </a:lnTo>
                <a:lnTo>
                  <a:pt x="111" y="335"/>
                </a:lnTo>
                <a:lnTo>
                  <a:pt x="233" y="323"/>
                </a:lnTo>
                <a:lnTo>
                  <a:pt x="211" y="316"/>
                </a:lnTo>
                <a:lnTo>
                  <a:pt x="199" y="299"/>
                </a:lnTo>
                <a:lnTo>
                  <a:pt x="217" y="283"/>
                </a:lnTo>
                <a:lnTo>
                  <a:pt x="217" y="265"/>
                </a:lnTo>
                <a:lnTo>
                  <a:pt x="208" y="248"/>
                </a:lnTo>
                <a:lnTo>
                  <a:pt x="217" y="236"/>
                </a:lnTo>
                <a:lnTo>
                  <a:pt x="234" y="238"/>
                </a:lnTo>
                <a:lnTo>
                  <a:pt x="230" y="191"/>
                </a:lnTo>
                <a:lnTo>
                  <a:pt x="226" y="162"/>
                </a:lnTo>
                <a:lnTo>
                  <a:pt x="216" y="145"/>
                </a:lnTo>
                <a:lnTo>
                  <a:pt x="206" y="134"/>
                </a:lnTo>
                <a:lnTo>
                  <a:pt x="191" y="131"/>
                </a:lnTo>
                <a:lnTo>
                  <a:pt x="177" y="131"/>
                </a:lnTo>
                <a:lnTo>
                  <a:pt x="161" y="153"/>
                </a:lnTo>
                <a:lnTo>
                  <a:pt x="152" y="160"/>
                </a:lnTo>
                <a:lnTo>
                  <a:pt x="145" y="162"/>
                </a:lnTo>
                <a:lnTo>
                  <a:pt x="137" y="159"/>
                </a:lnTo>
                <a:lnTo>
                  <a:pt x="135" y="148"/>
                </a:lnTo>
                <a:lnTo>
                  <a:pt x="137" y="141"/>
                </a:lnTo>
                <a:lnTo>
                  <a:pt x="144" y="134"/>
                </a:lnTo>
                <a:lnTo>
                  <a:pt x="151" y="131"/>
                </a:lnTo>
                <a:lnTo>
                  <a:pt x="157" y="129"/>
                </a:lnTo>
                <a:lnTo>
                  <a:pt x="157" y="117"/>
                </a:lnTo>
                <a:lnTo>
                  <a:pt x="175" y="102"/>
                </a:lnTo>
                <a:lnTo>
                  <a:pt x="157" y="58"/>
                </a:lnTo>
                <a:lnTo>
                  <a:pt x="157" y="37"/>
                </a:lnTo>
                <a:lnTo>
                  <a:pt x="128" y="28"/>
                </a:lnTo>
                <a:lnTo>
                  <a:pt x="85" y="0"/>
                </a:lnTo>
                <a:lnTo>
                  <a:pt x="59" y="14"/>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12" name="Freeform 12">
            <a:extLst>
              <a:ext uri="{FF2B5EF4-FFF2-40B4-BE49-F238E27FC236}">
                <a16:creationId xmlns:a16="http://schemas.microsoft.com/office/drawing/2014/main" id="{E447BCA4-C715-4F8D-966C-1B917DD7A55E}"/>
              </a:ext>
            </a:extLst>
          </p:cNvPr>
          <p:cNvSpPr>
            <a:spLocks/>
          </p:cNvSpPr>
          <p:nvPr/>
        </p:nvSpPr>
        <p:spPr bwMode="auto">
          <a:xfrm>
            <a:off x="9368805" y="3909679"/>
            <a:ext cx="460467" cy="391397"/>
          </a:xfrm>
          <a:custGeom>
            <a:avLst/>
            <a:gdLst>
              <a:gd name="T0" fmla="*/ 15 w 300"/>
              <a:gd name="T1" fmla="*/ 46 h 255"/>
              <a:gd name="T2" fmla="*/ 48 w 300"/>
              <a:gd name="T3" fmla="*/ 21 h 255"/>
              <a:gd name="T4" fmla="*/ 171 w 300"/>
              <a:gd name="T5" fmla="*/ 0 h 255"/>
              <a:gd name="T6" fmla="*/ 210 w 300"/>
              <a:gd name="T7" fmla="*/ 14 h 255"/>
              <a:gd name="T8" fmla="*/ 288 w 300"/>
              <a:gd name="T9" fmla="*/ 4 h 255"/>
              <a:gd name="T10" fmla="*/ 353 w 300"/>
              <a:gd name="T11" fmla="*/ 40 h 255"/>
              <a:gd name="T12" fmla="*/ 413 w 300"/>
              <a:gd name="T13" fmla="*/ 68 h 255"/>
              <a:gd name="T14" fmla="*/ 380 w 300"/>
              <a:gd name="T15" fmla="*/ 145 h 255"/>
              <a:gd name="T16" fmla="*/ 331 w 300"/>
              <a:gd name="T17" fmla="*/ 183 h 255"/>
              <a:gd name="T18" fmla="*/ 276 w 300"/>
              <a:gd name="T19" fmla="*/ 195 h 255"/>
              <a:gd name="T20" fmla="*/ 286 w 300"/>
              <a:gd name="T21" fmla="*/ 226 h 255"/>
              <a:gd name="T22" fmla="*/ 253 w 300"/>
              <a:gd name="T23" fmla="*/ 255 h 255"/>
              <a:gd name="T24" fmla="*/ 192 w 300"/>
              <a:gd name="T25" fmla="*/ 183 h 255"/>
              <a:gd name="T26" fmla="*/ 28 w 300"/>
              <a:gd name="T27" fmla="*/ 68 h 255"/>
              <a:gd name="T28" fmla="*/ 0 w 300"/>
              <a:gd name="T29" fmla="*/ 68 h 255"/>
              <a:gd name="T30" fmla="*/ 15 w 300"/>
              <a:gd name="T31" fmla="*/ 46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0"/>
              <a:gd name="T49" fmla="*/ 0 h 255"/>
              <a:gd name="T50" fmla="*/ 300 w 300"/>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0" h="255">
                <a:moveTo>
                  <a:pt x="11" y="46"/>
                </a:moveTo>
                <a:lnTo>
                  <a:pt x="35" y="21"/>
                </a:lnTo>
                <a:lnTo>
                  <a:pt x="125" y="0"/>
                </a:lnTo>
                <a:lnTo>
                  <a:pt x="152" y="14"/>
                </a:lnTo>
                <a:lnTo>
                  <a:pt x="210" y="4"/>
                </a:lnTo>
                <a:lnTo>
                  <a:pt x="257" y="40"/>
                </a:lnTo>
                <a:lnTo>
                  <a:pt x="300" y="68"/>
                </a:lnTo>
                <a:lnTo>
                  <a:pt x="276" y="145"/>
                </a:lnTo>
                <a:lnTo>
                  <a:pt x="240" y="183"/>
                </a:lnTo>
                <a:lnTo>
                  <a:pt x="200" y="195"/>
                </a:lnTo>
                <a:lnTo>
                  <a:pt x="208" y="226"/>
                </a:lnTo>
                <a:lnTo>
                  <a:pt x="184" y="255"/>
                </a:lnTo>
                <a:lnTo>
                  <a:pt x="138" y="183"/>
                </a:lnTo>
                <a:lnTo>
                  <a:pt x="20" y="68"/>
                </a:lnTo>
                <a:lnTo>
                  <a:pt x="0" y="68"/>
                </a:lnTo>
                <a:lnTo>
                  <a:pt x="11" y="46"/>
                </a:lnTo>
                <a:close/>
              </a:path>
            </a:pathLst>
          </a:custGeom>
          <a:solidFill>
            <a:schemeClr val="accent2">
              <a:lumMod val="75000"/>
            </a:schemeClr>
          </a:solidFill>
          <a:ln w="12700">
            <a:solidFill>
              <a:schemeClr val="bg1"/>
            </a:solidFill>
            <a:round/>
            <a:headEnd/>
            <a:tailEnd/>
          </a:ln>
        </p:spPr>
        <p:txBody>
          <a:bodyPr/>
          <a:lstStyle/>
          <a:p>
            <a:pPr>
              <a:defRPr/>
            </a:pPr>
            <a:endParaRPr lang="en-GB"/>
          </a:p>
        </p:txBody>
      </p:sp>
      <p:sp>
        <p:nvSpPr>
          <p:cNvPr id="13" name="Freeform 13">
            <a:extLst>
              <a:ext uri="{FF2B5EF4-FFF2-40B4-BE49-F238E27FC236}">
                <a16:creationId xmlns:a16="http://schemas.microsoft.com/office/drawing/2014/main" id="{1F1D26A6-CA03-449E-9C33-7F0B03E29A66}"/>
              </a:ext>
            </a:extLst>
          </p:cNvPr>
          <p:cNvSpPr>
            <a:spLocks/>
          </p:cNvSpPr>
          <p:nvPr/>
        </p:nvSpPr>
        <p:spPr bwMode="auto">
          <a:xfrm>
            <a:off x="9309968" y="3332816"/>
            <a:ext cx="693258" cy="464304"/>
          </a:xfrm>
          <a:custGeom>
            <a:avLst/>
            <a:gdLst>
              <a:gd name="T0" fmla="*/ 102 w 452"/>
              <a:gd name="T1" fmla="*/ 211 h 302"/>
              <a:gd name="T2" fmla="*/ 83 w 452"/>
              <a:gd name="T3" fmla="*/ 242 h 302"/>
              <a:gd name="T4" fmla="*/ 57 w 452"/>
              <a:gd name="T5" fmla="*/ 250 h 302"/>
              <a:gd name="T6" fmla="*/ 56 w 452"/>
              <a:gd name="T7" fmla="*/ 270 h 302"/>
              <a:gd name="T8" fmla="*/ 2 w 452"/>
              <a:gd name="T9" fmla="*/ 286 h 302"/>
              <a:gd name="T10" fmla="*/ 0 w 452"/>
              <a:gd name="T11" fmla="*/ 302 h 302"/>
              <a:gd name="T12" fmla="*/ 146 w 452"/>
              <a:gd name="T13" fmla="*/ 282 h 302"/>
              <a:gd name="T14" fmla="*/ 414 w 452"/>
              <a:gd name="T15" fmla="*/ 238 h 302"/>
              <a:gd name="T16" fmla="*/ 619 w 452"/>
              <a:gd name="T17" fmla="*/ 200 h 302"/>
              <a:gd name="T18" fmla="*/ 619 w 452"/>
              <a:gd name="T19" fmla="*/ 169 h 302"/>
              <a:gd name="T20" fmla="*/ 597 w 452"/>
              <a:gd name="T21" fmla="*/ 160 h 302"/>
              <a:gd name="T22" fmla="*/ 578 w 452"/>
              <a:gd name="T23" fmla="*/ 175 h 302"/>
              <a:gd name="T24" fmla="*/ 568 w 452"/>
              <a:gd name="T25" fmla="*/ 134 h 302"/>
              <a:gd name="T26" fmla="*/ 578 w 452"/>
              <a:gd name="T27" fmla="*/ 97 h 302"/>
              <a:gd name="T28" fmla="*/ 501 w 452"/>
              <a:gd name="T29" fmla="*/ 70 h 302"/>
              <a:gd name="T30" fmla="*/ 449 w 452"/>
              <a:gd name="T31" fmla="*/ 77 h 302"/>
              <a:gd name="T32" fmla="*/ 448 w 452"/>
              <a:gd name="T33" fmla="*/ 21 h 302"/>
              <a:gd name="T34" fmla="*/ 396 w 452"/>
              <a:gd name="T35" fmla="*/ 0 h 302"/>
              <a:gd name="T36" fmla="*/ 354 w 452"/>
              <a:gd name="T37" fmla="*/ 13 h 302"/>
              <a:gd name="T38" fmla="*/ 326 w 452"/>
              <a:gd name="T39" fmla="*/ 66 h 302"/>
              <a:gd name="T40" fmla="*/ 278 w 452"/>
              <a:gd name="T41" fmla="*/ 87 h 302"/>
              <a:gd name="T42" fmla="*/ 259 w 452"/>
              <a:gd name="T43" fmla="*/ 170 h 302"/>
              <a:gd name="T44" fmla="*/ 182 w 452"/>
              <a:gd name="T45" fmla="*/ 211 h 302"/>
              <a:gd name="T46" fmla="*/ 118 w 452"/>
              <a:gd name="T47" fmla="*/ 228 h 302"/>
              <a:gd name="T48" fmla="*/ 102 w 452"/>
              <a:gd name="T49" fmla="*/ 211 h 3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2"/>
              <a:gd name="T76" fmla="*/ 0 h 302"/>
              <a:gd name="T77" fmla="*/ 452 w 452"/>
              <a:gd name="T78" fmla="*/ 302 h 3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2" h="302">
                <a:moveTo>
                  <a:pt x="74" y="211"/>
                </a:moveTo>
                <a:lnTo>
                  <a:pt x="61" y="242"/>
                </a:lnTo>
                <a:lnTo>
                  <a:pt x="42" y="250"/>
                </a:lnTo>
                <a:lnTo>
                  <a:pt x="41" y="270"/>
                </a:lnTo>
                <a:lnTo>
                  <a:pt x="2" y="286"/>
                </a:lnTo>
                <a:lnTo>
                  <a:pt x="0" y="302"/>
                </a:lnTo>
                <a:lnTo>
                  <a:pt x="107" y="282"/>
                </a:lnTo>
                <a:lnTo>
                  <a:pt x="302" y="238"/>
                </a:lnTo>
                <a:lnTo>
                  <a:pt x="452" y="200"/>
                </a:lnTo>
                <a:lnTo>
                  <a:pt x="452" y="169"/>
                </a:lnTo>
                <a:lnTo>
                  <a:pt x="435" y="160"/>
                </a:lnTo>
                <a:lnTo>
                  <a:pt x="422" y="175"/>
                </a:lnTo>
                <a:lnTo>
                  <a:pt x="414" y="134"/>
                </a:lnTo>
                <a:lnTo>
                  <a:pt x="422" y="97"/>
                </a:lnTo>
                <a:lnTo>
                  <a:pt x="366" y="70"/>
                </a:lnTo>
                <a:lnTo>
                  <a:pt x="328" y="77"/>
                </a:lnTo>
                <a:lnTo>
                  <a:pt x="327" y="21"/>
                </a:lnTo>
                <a:lnTo>
                  <a:pt x="288" y="0"/>
                </a:lnTo>
                <a:lnTo>
                  <a:pt x="258" y="13"/>
                </a:lnTo>
                <a:lnTo>
                  <a:pt x="238" y="66"/>
                </a:lnTo>
                <a:lnTo>
                  <a:pt x="203" y="87"/>
                </a:lnTo>
                <a:lnTo>
                  <a:pt x="189" y="170"/>
                </a:lnTo>
                <a:lnTo>
                  <a:pt x="132" y="211"/>
                </a:lnTo>
                <a:lnTo>
                  <a:pt x="86" y="228"/>
                </a:lnTo>
                <a:lnTo>
                  <a:pt x="74" y="211"/>
                </a:lnTo>
                <a:close/>
              </a:path>
            </a:pathLst>
          </a:custGeom>
          <a:solidFill>
            <a:schemeClr val="accent2">
              <a:lumMod val="75000"/>
            </a:schemeClr>
          </a:solidFill>
          <a:ln w="12700">
            <a:solidFill>
              <a:schemeClr val="bg1"/>
            </a:solidFill>
            <a:round/>
            <a:headEnd/>
            <a:tailEnd/>
          </a:ln>
        </p:spPr>
        <p:txBody>
          <a:bodyPr/>
          <a:lstStyle/>
          <a:p>
            <a:pPr>
              <a:defRPr/>
            </a:pPr>
            <a:endParaRPr lang="en-GB"/>
          </a:p>
        </p:txBody>
      </p:sp>
      <p:sp>
        <p:nvSpPr>
          <p:cNvPr id="14" name="Freeform 14">
            <a:extLst>
              <a:ext uri="{FF2B5EF4-FFF2-40B4-BE49-F238E27FC236}">
                <a16:creationId xmlns:a16="http://schemas.microsoft.com/office/drawing/2014/main" id="{76CB5C9F-FA80-43CB-848F-6966620BBAEE}"/>
              </a:ext>
            </a:extLst>
          </p:cNvPr>
          <p:cNvSpPr>
            <a:spLocks/>
          </p:cNvSpPr>
          <p:nvPr/>
        </p:nvSpPr>
        <p:spPr bwMode="auto">
          <a:xfrm>
            <a:off x="9445549" y="2956768"/>
            <a:ext cx="532095" cy="376048"/>
          </a:xfrm>
          <a:custGeom>
            <a:avLst/>
            <a:gdLst>
              <a:gd name="T0" fmla="*/ 44 w 347"/>
              <a:gd name="T1" fmla="*/ 36 h 245"/>
              <a:gd name="T2" fmla="*/ 0 w 347"/>
              <a:gd name="T3" fmla="*/ 68 h 245"/>
              <a:gd name="T4" fmla="*/ 26 w 347"/>
              <a:gd name="T5" fmla="*/ 187 h 245"/>
              <a:gd name="T6" fmla="*/ 44 w 347"/>
              <a:gd name="T7" fmla="*/ 245 h 245"/>
              <a:gd name="T8" fmla="*/ 126 w 347"/>
              <a:gd name="T9" fmla="*/ 240 h 245"/>
              <a:gd name="T10" fmla="*/ 427 w 347"/>
              <a:gd name="T11" fmla="*/ 195 h 245"/>
              <a:gd name="T12" fmla="*/ 448 w 347"/>
              <a:gd name="T13" fmla="*/ 188 h 245"/>
              <a:gd name="T14" fmla="*/ 478 w 347"/>
              <a:gd name="T15" fmla="*/ 133 h 245"/>
              <a:gd name="T16" fmla="*/ 432 w 347"/>
              <a:gd name="T17" fmla="*/ 103 h 245"/>
              <a:gd name="T18" fmla="*/ 458 w 347"/>
              <a:gd name="T19" fmla="*/ 32 h 245"/>
              <a:gd name="T20" fmla="*/ 424 w 347"/>
              <a:gd name="T21" fmla="*/ 25 h 245"/>
              <a:gd name="T22" fmla="*/ 424 w 347"/>
              <a:gd name="T23" fmla="*/ 7 h 245"/>
              <a:gd name="T24" fmla="*/ 409 w 347"/>
              <a:gd name="T25" fmla="*/ 0 h 245"/>
              <a:gd name="T26" fmla="*/ 59 w 347"/>
              <a:gd name="T27" fmla="*/ 51 h 245"/>
              <a:gd name="T28" fmla="*/ 44 w 347"/>
              <a:gd name="T29" fmla="*/ 36 h 2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7"/>
              <a:gd name="T46" fmla="*/ 0 h 245"/>
              <a:gd name="T47" fmla="*/ 347 w 347"/>
              <a:gd name="T48" fmla="*/ 245 h 2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7" h="245">
                <a:moveTo>
                  <a:pt x="32" y="36"/>
                </a:moveTo>
                <a:lnTo>
                  <a:pt x="0" y="68"/>
                </a:lnTo>
                <a:lnTo>
                  <a:pt x="18" y="187"/>
                </a:lnTo>
                <a:lnTo>
                  <a:pt x="32" y="245"/>
                </a:lnTo>
                <a:lnTo>
                  <a:pt x="91" y="240"/>
                </a:lnTo>
                <a:lnTo>
                  <a:pt x="310" y="195"/>
                </a:lnTo>
                <a:lnTo>
                  <a:pt x="325" y="188"/>
                </a:lnTo>
                <a:lnTo>
                  <a:pt x="347" y="133"/>
                </a:lnTo>
                <a:lnTo>
                  <a:pt x="314" y="103"/>
                </a:lnTo>
                <a:lnTo>
                  <a:pt x="332" y="32"/>
                </a:lnTo>
                <a:lnTo>
                  <a:pt x="307" y="25"/>
                </a:lnTo>
                <a:lnTo>
                  <a:pt x="307" y="7"/>
                </a:lnTo>
                <a:lnTo>
                  <a:pt x="296" y="0"/>
                </a:lnTo>
                <a:lnTo>
                  <a:pt x="42" y="51"/>
                </a:lnTo>
                <a:lnTo>
                  <a:pt x="32" y="36"/>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15" name="Freeform 15">
            <a:extLst>
              <a:ext uri="{FF2B5EF4-FFF2-40B4-BE49-F238E27FC236}">
                <a16:creationId xmlns:a16="http://schemas.microsoft.com/office/drawing/2014/main" id="{36EA0CF0-19CB-431A-BE49-809A88EF7AF3}"/>
              </a:ext>
            </a:extLst>
          </p:cNvPr>
          <p:cNvSpPr>
            <a:spLocks/>
          </p:cNvSpPr>
          <p:nvPr/>
        </p:nvSpPr>
        <p:spPr bwMode="auto">
          <a:xfrm>
            <a:off x="9577294" y="3256071"/>
            <a:ext cx="452792" cy="200815"/>
          </a:xfrm>
          <a:custGeom>
            <a:avLst/>
            <a:gdLst>
              <a:gd name="T0" fmla="*/ 0 w 295"/>
              <a:gd name="T1" fmla="*/ 45 h 131"/>
              <a:gd name="T2" fmla="*/ 305 w 295"/>
              <a:gd name="T3" fmla="*/ 0 h 131"/>
              <a:gd name="T4" fmla="*/ 356 w 295"/>
              <a:gd name="T5" fmla="*/ 90 h 131"/>
              <a:gd name="T6" fmla="*/ 407 w 295"/>
              <a:gd name="T7" fmla="*/ 80 h 131"/>
              <a:gd name="T8" fmla="*/ 408 w 295"/>
              <a:gd name="T9" fmla="*/ 125 h 131"/>
              <a:gd name="T10" fmla="*/ 364 w 295"/>
              <a:gd name="T11" fmla="*/ 131 h 131"/>
              <a:gd name="T12" fmla="*/ 329 w 295"/>
              <a:gd name="T13" fmla="*/ 102 h 131"/>
              <a:gd name="T14" fmla="*/ 305 w 295"/>
              <a:gd name="T15" fmla="*/ 66 h 131"/>
              <a:gd name="T16" fmla="*/ 299 w 295"/>
              <a:gd name="T17" fmla="*/ 17 h 131"/>
              <a:gd name="T18" fmla="*/ 281 w 295"/>
              <a:gd name="T19" fmla="*/ 42 h 131"/>
              <a:gd name="T20" fmla="*/ 304 w 295"/>
              <a:gd name="T21" fmla="*/ 116 h 131"/>
              <a:gd name="T22" fmla="*/ 213 w 295"/>
              <a:gd name="T23" fmla="*/ 126 h 131"/>
              <a:gd name="T24" fmla="*/ 210 w 295"/>
              <a:gd name="T25" fmla="*/ 72 h 131"/>
              <a:gd name="T26" fmla="*/ 154 w 295"/>
              <a:gd name="T27" fmla="*/ 49 h 131"/>
              <a:gd name="T28" fmla="*/ 110 w 295"/>
              <a:gd name="T29" fmla="*/ 43 h 131"/>
              <a:gd name="T30" fmla="*/ 12 w 295"/>
              <a:gd name="T31" fmla="*/ 80 h 131"/>
              <a:gd name="T32" fmla="*/ 0 w 295"/>
              <a:gd name="T33" fmla="*/ 45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5"/>
              <a:gd name="T52" fmla="*/ 0 h 131"/>
              <a:gd name="T53" fmla="*/ 295 w 295"/>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5" h="131">
                <a:moveTo>
                  <a:pt x="0" y="45"/>
                </a:moveTo>
                <a:lnTo>
                  <a:pt x="220" y="0"/>
                </a:lnTo>
                <a:lnTo>
                  <a:pt x="256" y="90"/>
                </a:lnTo>
                <a:lnTo>
                  <a:pt x="294" y="80"/>
                </a:lnTo>
                <a:lnTo>
                  <a:pt x="295" y="125"/>
                </a:lnTo>
                <a:lnTo>
                  <a:pt x="264" y="131"/>
                </a:lnTo>
                <a:lnTo>
                  <a:pt x="237" y="102"/>
                </a:lnTo>
                <a:lnTo>
                  <a:pt x="220" y="66"/>
                </a:lnTo>
                <a:lnTo>
                  <a:pt x="216" y="17"/>
                </a:lnTo>
                <a:lnTo>
                  <a:pt x="203" y="42"/>
                </a:lnTo>
                <a:lnTo>
                  <a:pt x="219" y="116"/>
                </a:lnTo>
                <a:lnTo>
                  <a:pt x="154" y="126"/>
                </a:lnTo>
                <a:lnTo>
                  <a:pt x="152" y="72"/>
                </a:lnTo>
                <a:lnTo>
                  <a:pt x="112" y="49"/>
                </a:lnTo>
                <a:lnTo>
                  <a:pt x="79" y="43"/>
                </a:lnTo>
                <a:lnTo>
                  <a:pt x="8" y="80"/>
                </a:lnTo>
                <a:lnTo>
                  <a:pt x="0" y="45"/>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16" name="Freeform 16">
            <a:extLst>
              <a:ext uri="{FF2B5EF4-FFF2-40B4-BE49-F238E27FC236}">
                <a16:creationId xmlns:a16="http://schemas.microsoft.com/office/drawing/2014/main" id="{21499262-0CFE-4C6B-9309-BF1C4F8E4E23}"/>
              </a:ext>
            </a:extLst>
          </p:cNvPr>
          <p:cNvSpPr>
            <a:spLocks/>
          </p:cNvSpPr>
          <p:nvPr/>
        </p:nvSpPr>
        <p:spPr bwMode="auto">
          <a:xfrm>
            <a:off x="6544609" y="2298788"/>
            <a:ext cx="931166" cy="625467"/>
          </a:xfrm>
          <a:custGeom>
            <a:avLst/>
            <a:gdLst>
              <a:gd name="T0" fmla="*/ 14 w 607"/>
              <a:gd name="T1" fmla="*/ 0 h 407"/>
              <a:gd name="T2" fmla="*/ 179 w 607"/>
              <a:gd name="T3" fmla="*/ 17 h 407"/>
              <a:gd name="T4" fmla="*/ 278 w 607"/>
              <a:gd name="T5" fmla="*/ 27 h 407"/>
              <a:gd name="T6" fmla="*/ 407 w 607"/>
              <a:gd name="T7" fmla="*/ 38 h 407"/>
              <a:gd name="T8" fmla="*/ 527 w 607"/>
              <a:gd name="T9" fmla="*/ 47 h 407"/>
              <a:gd name="T10" fmla="*/ 736 w 607"/>
              <a:gd name="T11" fmla="*/ 59 h 407"/>
              <a:gd name="T12" fmla="*/ 833 w 607"/>
              <a:gd name="T13" fmla="*/ 65 h 407"/>
              <a:gd name="T14" fmla="*/ 830 w 607"/>
              <a:gd name="T15" fmla="*/ 396 h 407"/>
              <a:gd name="T16" fmla="*/ 319 w 607"/>
              <a:gd name="T17" fmla="*/ 362 h 407"/>
              <a:gd name="T18" fmla="*/ 311 w 607"/>
              <a:gd name="T19" fmla="*/ 407 h 407"/>
              <a:gd name="T20" fmla="*/ 289 w 607"/>
              <a:gd name="T21" fmla="*/ 386 h 407"/>
              <a:gd name="T22" fmla="*/ 245 w 607"/>
              <a:gd name="T23" fmla="*/ 389 h 407"/>
              <a:gd name="T24" fmla="*/ 175 w 607"/>
              <a:gd name="T25" fmla="*/ 398 h 407"/>
              <a:gd name="T26" fmla="*/ 166 w 607"/>
              <a:gd name="T27" fmla="*/ 340 h 407"/>
              <a:gd name="T28" fmla="*/ 86 w 607"/>
              <a:gd name="T29" fmla="*/ 294 h 407"/>
              <a:gd name="T30" fmla="*/ 96 w 607"/>
              <a:gd name="T31" fmla="*/ 251 h 407"/>
              <a:gd name="T32" fmla="*/ 104 w 607"/>
              <a:gd name="T33" fmla="*/ 215 h 407"/>
              <a:gd name="T34" fmla="*/ 0 w 607"/>
              <a:gd name="T35" fmla="*/ 101 h 407"/>
              <a:gd name="T36" fmla="*/ 14 w 607"/>
              <a:gd name="T37" fmla="*/ 0 h 4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7"/>
              <a:gd name="T58" fmla="*/ 0 h 407"/>
              <a:gd name="T59" fmla="*/ 607 w 607"/>
              <a:gd name="T60" fmla="*/ 407 h 4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7" h="407">
                <a:moveTo>
                  <a:pt x="10" y="0"/>
                </a:moveTo>
                <a:lnTo>
                  <a:pt x="129" y="17"/>
                </a:lnTo>
                <a:lnTo>
                  <a:pt x="202" y="27"/>
                </a:lnTo>
                <a:lnTo>
                  <a:pt x="297" y="38"/>
                </a:lnTo>
                <a:lnTo>
                  <a:pt x="384" y="47"/>
                </a:lnTo>
                <a:lnTo>
                  <a:pt x="536" y="59"/>
                </a:lnTo>
                <a:lnTo>
                  <a:pt x="607" y="65"/>
                </a:lnTo>
                <a:lnTo>
                  <a:pt x="605" y="396"/>
                </a:lnTo>
                <a:lnTo>
                  <a:pt x="233" y="362"/>
                </a:lnTo>
                <a:lnTo>
                  <a:pt x="226" y="407"/>
                </a:lnTo>
                <a:lnTo>
                  <a:pt x="211" y="386"/>
                </a:lnTo>
                <a:lnTo>
                  <a:pt x="178" y="389"/>
                </a:lnTo>
                <a:lnTo>
                  <a:pt x="128" y="398"/>
                </a:lnTo>
                <a:lnTo>
                  <a:pt x="120" y="340"/>
                </a:lnTo>
                <a:lnTo>
                  <a:pt x="62" y="294"/>
                </a:lnTo>
                <a:lnTo>
                  <a:pt x="70" y="251"/>
                </a:lnTo>
                <a:lnTo>
                  <a:pt x="76" y="215"/>
                </a:lnTo>
                <a:lnTo>
                  <a:pt x="0" y="101"/>
                </a:lnTo>
                <a:lnTo>
                  <a:pt x="10" y="0"/>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17" name="Freeform 17">
            <a:extLst>
              <a:ext uri="{FF2B5EF4-FFF2-40B4-BE49-F238E27FC236}">
                <a16:creationId xmlns:a16="http://schemas.microsoft.com/office/drawing/2014/main" id="{4AD3ABB6-965A-4DFB-81A1-3D16013D22FD}"/>
              </a:ext>
            </a:extLst>
          </p:cNvPr>
          <p:cNvSpPr>
            <a:spLocks/>
          </p:cNvSpPr>
          <p:nvPr/>
        </p:nvSpPr>
        <p:spPr bwMode="auto">
          <a:xfrm>
            <a:off x="8172871" y="3400607"/>
            <a:ext cx="619072" cy="547444"/>
          </a:xfrm>
          <a:custGeom>
            <a:avLst/>
            <a:gdLst>
              <a:gd name="T0" fmla="*/ 0 w 403"/>
              <a:gd name="T1" fmla="*/ 12 h 357"/>
              <a:gd name="T2" fmla="*/ 241 w 403"/>
              <a:gd name="T3" fmla="*/ 0 h 357"/>
              <a:gd name="T4" fmla="*/ 294 w 403"/>
              <a:gd name="T5" fmla="*/ 0 h 357"/>
              <a:gd name="T6" fmla="*/ 331 w 403"/>
              <a:gd name="T7" fmla="*/ 11 h 357"/>
              <a:gd name="T8" fmla="*/ 312 w 403"/>
              <a:gd name="T9" fmla="*/ 42 h 357"/>
              <a:gd name="T10" fmla="*/ 382 w 403"/>
              <a:gd name="T11" fmla="*/ 92 h 357"/>
              <a:gd name="T12" fmla="*/ 404 w 403"/>
              <a:gd name="T13" fmla="*/ 135 h 357"/>
              <a:gd name="T14" fmla="*/ 446 w 403"/>
              <a:gd name="T15" fmla="*/ 124 h 357"/>
              <a:gd name="T16" fmla="*/ 445 w 403"/>
              <a:gd name="T17" fmla="*/ 184 h 357"/>
              <a:gd name="T18" fmla="*/ 486 w 403"/>
              <a:gd name="T19" fmla="*/ 202 h 357"/>
              <a:gd name="T20" fmla="*/ 505 w 403"/>
              <a:gd name="T21" fmla="*/ 254 h 357"/>
              <a:gd name="T22" fmla="*/ 537 w 403"/>
              <a:gd name="T23" fmla="*/ 259 h 357"/>
              <a:gd name="T24" fmla="*/ 553 w 403"/>
              <a:gd name="T25" fmla="*/ 281 h 357"/>
              <a:gd name="T26" fmla="*/ 515 w 403"/>
              <a:gd name="T27" fmla="*/ 312 h 357"/>
              <a:gd name="T28" fmla="*/ 503 w 403"/>
              <a:gd name="T29" fmla="*/ 347 h 357"/>
              <a:gd name="T30" fmla="*/ 449 w 403"/>
              <a:gd name="T31" fmla="*/ 357 h 357"/>
              <a:gd name="T32" fmla="*/ 463 w 403"/>
              <a:gd name="T33" fmla="*/ 318 h 357"/>
              <a:gd name="T34" fmla="*/ 256 w 403"/>
              <a:gd name="T35" fmla="*/ 332 h 357"/>
              <a:gd name="T36" fmla="*/ 108 w 403"/>
              <a:gd name="T37" fmla="*/ 346 h 357"/>
              <a:gd name="T38" fmla="*/ 98 w 403"/>
              <a:gd name="T39" fmla="*/ 309 h 357"/>
              <a:gd name="T40" fmla="*/ 89 w 403"/>
              <a:gd name="T41" fmla="*/ 194 h 357"/>
              <a:gd name="T42" fmla="*/ 88 w 403"/>
              <a:gd name="T43" fmla="*/ 132 h 357"/>
              <a:gd name="T44" fmla="*/ 38 w 403"/>
              <a:gd name="T45" fmla="*/ 104 h 357"/>
              <a:gd name="T46" fmla="*/ 56 w 403"/>
              <a:gd name="T47" fmla="*/ 78 h 357"/>
              <a:gd name="T48" fmla="*/ 31 w 403"/>
              <a:gd name="T49" fmla="*/ 64 h 357"/>
              <a:gd name="T50" fmla="*/ 0 w 403"/>
              <a:gd name="T51" fmla="*/ 12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3"/>
              <a:gd name="T79" fmla="*/ 0 h 357"/>
              <a:gd name="T80" fmla="*/ 403 w 403"/>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3" h="357">
                <a:moveTo>
                  <a:pt x="0" y="12"/>
                </a:moveTo>
                <a:lnTo>
                  <a:pt x="176" y="0"/>
                </a:lnTo>
                <a:lnTo>
                  <a:pt x="214" y="0"/>
                </a:lnTo>
                <a:lnTo>
                  <a:pt x="242" y="11"/>
                </a:lnTo>
                <a:lnTo>
                  <a:pt x="227" y="42"/>
                </a:lnTo>
                <a:lnTo>
                  <a:pt x="278" y="92"/>
                </a:lnTo>
                <a:lnTo>
                  <a:pt x="295" y="135"/>
                </a:lnTo>
                <a:lnTo>
                  <a:pt x="325" y="124"/>
                </a:lnTo>
                <a:lnTo>
                  <a:pt x="324" y="184"/>
                </a:lnTo>
                <a:lnTo>
                  <a:pt x="355" y="202"/>
                </a:lnTo>
                <a:lnTo>
                  <a:pt x="369" y="254"/>
                </a:lnTo>
                <a:lnTo>
                  <a:pt x="391" y="259"/>
                </a:lnTo>
                <a:lnTo>
                  <a:pt x="403" y="281"/>
                </a:lnTo>
                <a:lnTo>
                  <a:pt x="376" y="312"/>
                </a:lnTo>
                <a:lnTo>
                  <a:pt x="367" y="347"/>
                </a:lnTo>
                <a:lnTo>
                  <a:pt x="328" y="357"/>
                </a:lnTo>
                <a:lnTo>
                  <a:pt x="338" y="318"/>
                </a:lnTo>
                <a:lnTo>
                  <a:pt x="187" y="332"/>
                </a:lnTo>
                <a:lnTo>
                  <a:pt x="79" y="346"/>
                </a:lnTo>
                <a:lnTo>
                  <a:pt x="72" y="309"/>
                </a:lnTo>
                <a:lnTo>
                  <a:pt x="65" y="194"/>
                </a:lnTo>
                <a:lnTo>
                  <a:pt x="64" y="132"/>
                </a:lnTo>
                <a:lnTo>
                  <a:pt x="28" y="104"/>
                </a:lnTo>
                <a:lnTo>
                  <a:pt x="41" y="78"/>
                </a:lnTo>
                <a:lnTo>
                  <a:pt x="23" y="64"/>
                </a:lnTo>
                <a:lnTo>
                  <a:pt x="0" y="12"/>
                </a:lnTo>
                <a:close/>
              </a:path>
            </a:pathLst>
          </a:custGeom>
          <a:solidFill>
            <a:schemeClr val="accent2">
              <a:lumMod val="75000"/>
            </a:schemeClr>
          </a:solidFill>
          <a:ln w="12700">
            <a:solidFill>
              <a:schemeClr val="bg1"/>
            </a:solidFill>
            <a:round/>
            <a:headEnd/>
            <a:tailEnd/>
          </a:ln>
        </p:spPr>
        <p:txBody>
          <a:bodyPr/>
          <a:lstStyle/>
          <a:p>
            <a:pPr>
              <a:defRPr/>
            </a:pPr>
            <a:endParaRPr lang="en-GB"/>
          </a:p>
        </p:txBody>
      </p:sp>
      <p:sp>
        <p:nvSpPr>
          <p:cNvPr id="18" name="Freeform 18">
            <a:extLst>
              <a:ext uri="{FF2B5EF4-FFF2-40B4-BE49-F238E27FC236}">
                <a16:creationId xmlns:a16="http://schemas.microsoft.com/office/drawing/2014/main" id="{81C8B284-30F8-47A0-8FC3-EB8BFA8586C9}"/>
              </a:ext>
            </a:extLst>
          </p:cNvPr>
          <p:cNvSpPr>
            <a:spLocks/>
          </p:cNvSpPr>
          <p:nvPr/>
        </p:nvSpPr>
        <p:spPr bwMode="auto">
          <a:xfrm>
            <a:off x="8850780" y="3170374"/>
            <a:ext cx="301861" cy="534653"/>
          </a:xfrm>
          <a:custGeom>
            <a:avLst/>
            <a:gdLst>
              <a:gd name="T0" fmla="*/ 0 w 197"/>
              <a:gd name="T1" fmla="*/ 25 h 348"/>
              <a:gd name="T2" fmla="*/ 31 w 197"/>
              <a:gd name="T3" fmla="*/ 38 h 348"/>
              <a:gd name="T4" fmla="*/ 62 w 197"/>
              <a:gd name="T5" fmla="*/ 35 h 348"/>
              <a:gd name="T6" fmla="*/ 72 w 197"/>
              <a:gd name="T7" fmla="*/ 28 h 348"/>
              <a:gd name="T8" fmla="*/ 80 w 197"/>
              <a:gd name="T9" fmla="*/ 7 h 348"/>
              <a:gd name="T10" fmla="*/ 208 w 197"/>
              <a:gd name="T11" fmla="*/ 0 h 348"/>
              <a:gd name="T12" fmla="*/ 269 w 197"/>
              <a:gd name="T13" fmla="*/ 246 h 348"/>
              <a:gd name="T14" fmla="*/ 265 w 197"/>
              <a:gd name="T15" fmla="*/ 243 h 348"/>
              <a:gd name="T16" fmla="*/ 219 w 197"/>
              <a:gd name="T17" fmla="*/ 257 h 348"/>
              <a:gd name="T18" fmla="*/ 188 w 197"/>
              <a:gd name="T19" fmla="*/ 323 h 348"/>
              <a:gd name="T20" fmla="*/ 142 w 197"/>
              <a:gd name="T21" fmla="*/ 314 h 348"/>
              <a:gd name="T22" fmla="*/ 89 w 197"/>
              <a:gd name="T23" fmla="*/ 339 h 348"/>
              <a:gd name="T24" fmla="*/ 17 w 197"/>
              <a:gd name="T25" fmla="*/ 348 h 348"/>
              <a:gd name="T26" fmla="*/ 49 w 197"/>
              <a:gd name="T27" fmla="*/ 283 h 348"/>
              <a:gd name="T28" fmla="*/ 35 w 197"/>
              <a:gd name="T29" fmla="*/ 247 h 348"/>
              <a:gd name="T30" fmla="*/ 0 w 197"/>
              <a:gd name="T31" fmla="*/ 25 h 3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7"/>
              <a:gd name="T49" fmla="*/ 0 h 348"/>
              <a:gd name="T50" fmla="*/ 197 w 197"/>
              <a:gd name="T51" fmla="*/ 348 h 3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7" h="348">
                <a:moveTo>
                  <a:pt x="0" y="25"/>
                </a:moveTo>
                <a:lnTo>
                  <a:pt x="23" y="38"/>
                </a:lnTo>
                <a:lnTo>
                  <a:pt x="45" y="35"/>
                </a:lnTo>
                <a:lnTo>
                  <a:pt x="53" y="28"/>
                </a:lnTo>
                <a:lnTo>
                  <a:pt x="58" y="7"/>
                </a:lnTo>
                <a:lnTo>
                  <a:pt x="153" y="0"/>
                </a:lnTo>
                <a:lnTo>
                  <a:pt x="197" y="246"/>
                </a:lnTo>
                <a:lnTo>
                  <a:pt x="194" y="243"/>
                </a:lnTo>
                <a:lnTo>
                  <a:pt x="161" y="257"/>
                </a:lnTo>
                <a:lnTo>
                  <a:pt x="138" y="323"/>
                </a:lnTo>
                <a:lnTo>
                  <a:pt x="104" y="314"/>
                </a:lnTo>
                <a:lnTo>
                  <a:pt x="65" y="339"/>
                </a:lnTo>
                <a:lnTo>
                  <a:pt x="13" y="348"/>
                </a:lnTo>
                <a:lnTo>
                  <a:pt x="36" y="283"/>
                </a:lnTo>
                <a:lnTo>
                  <a:pt x="26" y="247"/>
                </a:lnTo>
                <a:lnTo>
                  <a:pt x="0" y="25"/>
                </a:lnTo>
                <a:close/>
              </a:path>
            </a:pathLst>
          </a:custGeom>
          <a:solidFill>
            <a:schemeClr val="accent2">
              <a:lumMod val="75000"/>
            </a:schemeClr>
          </a:solidFill>
          <a:ln w="12700">
            <a:solidFill>
              <a:schemeClr val="bg1"/>
            </a:solidFill>
            <a:round/>
            <a:headEnd/>
            <a:tailEnd/>
          </a:ln>
        </p:spPr>
        <p:txBody>
          <a:bodyPr/>
          <a:lstStyle/>
          <a:p>
            <a:pPr>
              <a:defRPr/>
            </a:pPr>
            <a:endParaRPr lang="en-GB"/>
          </a:p>
        </p:txBody>
      </p:sp>
      <p:sp>
        <p:nvSpPr>
          <p:cNvPr id="19" name="Freeform 19">
            <a:extLst>
              <a:ext uri="{FF2B5EF4-FFF2-40B4-BE49-F238E27FC236}">
                <a16:creationId xmlns:a16="http://schemas.microsoft.com/office/drawing/2014/main" id="{D9B2E1ED-58F3-4251-8AAE-164F554F44DA}"/>
              </a:ext>
            </a:extLst>
          </p:cNvPr>
          <p:cNvSpPr>
            <a:spLocks/>
          </p:cNvSpPr>
          <p:nvPr/>
        </p:nvSpPr>
        <p:spPr bwMode="auto">
          <a:xfrm>
            <a:off x="9084851" y="3061652"/>
            <a:ext cx="388839" cy="482211"/>
          </a:xfrm>
          <a:custGeom>
            <a:avLst/>
            <a:gdLst>
              <a:gd name="T0" fmla="*/ 0 w 253"/>
              <a:gd name="T1" fmla="*/ 71 h 314"/>
              <a:gd name="T2" fmla="*/ 156 w 253"/>
              <a:gd name="T3" fmla="*/ 59 h 314"/>
              <a:gd name="T4" fmla="*/ 188 w 253"/>
              <a:gd name="T5" fmla="*/ 64 h 314"/>
              <a:gd name="T6" fmla="*/ 264 w 253"/>
              <a:gd name="T7" fmla="*/ 37 h 314"/>
              <a:gd name="T8" fmla="*/ 280 w 253"/>
              <a:gd name="T9" fmla="*/ 12 h 314"/>
              <a:gd name="T10" fmla="*/ 325 w 253"/>
              <a:gd name="T11" fmla="*/ 0 h 314"/>
              <a:gd name="T12" fmla="*/ 349 w 253"/>
              <a:gd name="T13" fmla="*/ 119 h 314"/>
              <a:gd name="T14" fmla="*/ 330 w 253"/>
              <a:gd name="T15" fmla="*/ 132 h 314"/>
              <a:gd name="T16" fmla="*/ 335 w 253"/>
              <a:gd name="T17" fmla="*/ 214 h 314"/>
              <a:gd name="T18" fmla="*/ 300 w 253"/>
              <a:gd name="T19" fmla="*/ 221 h 314"/>
              <a:gd name="T20" fmla="*/ 280 w 253"/>
              <a:gd name="T21" fmla="*/ 267 h 314"/>
              <a:gd name="T22" fmla="*/ 253 w 253"/>
              <a:gd name="T23" fmla="*/ 261 h 314"/>
              <a:gd name="T24" fmla="*/ 245 w 253"/>
              <a:gd name="T25" fmla="*/ 314 h 314"/>
              <a:gd name="T26" fmla="*/ 204 w 253"/>
              <a:gd name="T27" fmla="*/ 292 h 314"/>
              <a:gd name="T28" fmla="*/ 128 w 253"/>
              <a:gd name="T29" fmla="*/ 306 h 314"/>
              <a:gd name="T30" fmla="*/ 95 w 253"/>
              <a:gd name="T31" fmla="*/ 286 h 314"/>
              <a:gd name="T32" fmla="*/ 52 w 253"/>
              <a:gd name="T33" fmla="*/ 285 h 314"/>
              <a:gd name="T34" fmla="*/ 29 w 253"/>
              <a:gd name="T35" fmla="*/ 197 h 314"/>
              <a:gd name="T36" fmla="*/ 0 w 253"/>
              <a:gd name="T37" fmla="*/ 71 h 3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314"/>
              <a:gd name="T59" fmla="*/ 253 w 253"/>
              <a:gd name="T60" fmla="*/ 314 h 3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314">
                <a:moveTo>
                  <a:pt x="0" y="71"/>
                </a:moveTo>
                <a:lnTo>
                  <a:pt x="114" y="59"/>
                </a:lnTo>
                <a:lnTo>
                  <a:pt x="138" y="64"/>
                </a:lnTo>
                <a:lnTo>
                  <a:pt x="192" y="37"/>
                </a:lnTo>
                <a:lnTo>
                  <a:pt x="204" y="12"/>
                </a:lnTo>
                <a:lnTo>
                  <a:pt x="236" y="0"/>
                </a:lnTo>
                <a:lnTo>
                  <a:pt x="253" y="119"/>
                </a:lnTo>
                <a:lnTo>
                  <a:pt x="240" y="132"/>
                </a:lnTo>
                <a:lnTo>
                  <a:pt x="243" y="214"/>
                </a:lnTo>
                <a:lnTo>
                  <a:pt x="218" y="221"/>
                </a:lnTo>
                <a:lnTo>
                  <a:pt x="204" y="267"/>
                </a:lnTo>
                <a:lnTo>
                  <a:pt x="184" y="261"/>
                </a:lnTo>
                <a:lnTo>
                  <a:pt x="178" y="314"/>
                </a:lnTo>
                <a:lnTo>
                  <a:pt x="149" y="292"/>
                </a:lnTo>
                <a:lnTo>
                  <a:pt x="93" y="306"/>
                </a:lnTo>
                <a:lnTo>
                  <a:pt x="69" y="286"/>
                </a:lnTo>
                <a:lnTo>
                  <a:pt x="38" y="285"/>
                </a:lnTo>
                <a:lnTo>
                  <a:pt x="21" y="197"/>
                </a:lnTo>
                <a:lnTo>
                  <a:pt x="0" y="71"/>
                </a:lnTo>
                <a:close/>
              </a:path>
            </a:pathLst>
          </a:custGeom>
          <a:solidFill>
            <a:schemeClr val="accent2">
              <a:lumMod val="75000"/>
            </a:schemeClr>
          </a:solidFill>
          <a:ln w="12700">
            <a:solidFill>
              <a:schemeClr val="bg1"/>
            </a:solidFill>
            <a:round/>
            <a:headEnd/>
            <a:tailEnd/>
          </a:ln>
        </p:spPr>
        <p:txBody>
          <a:bodyPr/>
          <a:lstStyle/>
          <a:p>
            <a:pPr>
              <a:defRPr/>
            </a:pPr>
            <a:endParaRPr lang="en-GB"/>
          </a:p>
        </p:txBody>
      </p:sp>
      <p:sp>
        <p:nvSpPr>
          <p:cNvPr id="20" name="Freeform 20">
            <a:extLst>
              <a:ext uri="{FF2B5EF4-FFF2-40B4-BE49-F238E27FC236}">
                <a16:creationId xmlns:a16="http://schemas.microsoft.com/office/drawing/2014/main" id="{9A22FAF6-0F05-4F07-A4C5-29E55759F2BD}"/>
              </a:ext>
            </a:extLst>
          </p:cNvPr>
          <p:cNvSpPr>
            <a:spLocks/>
          </p:cNvSpPr>
          <p:nvPr/>
        </p:nvSpPr>
        <p:spPr bwMode="auto">
          <a:xfrm>
            <a:off x="8740780" y="3497817"/>
            <a:ext cx="683026" cy="408024"/>
          </a:xfrm>
          <a:custGeom>
            <a:avLst/>
            <a:gdLst>
              <a:gd name="T0" fmla="*/ 0 w 445"/>
              <a:gd name="T1" fmla="*/ 266 h 266"/>
              <a:gd name="T2" fmla="*/ 149 w 445"/>
              <a:gd name="T3" fmla="*/ 249 h 266"/>
              <a:gd name="T4" fmla="*/ 149 w 445"/>
              <a:gd name="T5" fmla="*/ 237 h 266"/>
              <a:gd name="T6" fmla="*/ 509 w 445"/>
              <a:gd name="T7" fmla="*/ 199 h 266"/>
              <a:gd name="T8" fmla="*/ 516 w 445"/>
              <a:gd name="T9" fmla="*/ 179 h 266"/>
              <a:gd name="T10" fmla="*/ 566 w 445"/>
              <a:gd name="T11" fmla="*/ 163 h 266"/>
              <a:gd name="T12" fmla="*/ 575 w 445"/>
              <a:gd name="T13" fmla="*/ 142 h 266"/>
              <a:gd name="T14" fmla="*/ 596 w 445"/>
              <a:gd name="T15" fmla="*/ 135 h 266"/>
              <a:gd name="T16" fmla="*/ 612 w 445"/>
              <a:gd name="T17" fmla="*/ 103 h 266"/>
              <a:gd name="T18" fmla="*/ 563 w 445"/>
              <a:gd name="T19" fmla="*/ 72 h 266"/>
              <a:gd name="T20" fmla="*/ 555 w 445"/>
              <a:gd name="T21" fmla="*/ 29 h 266"/>
              <a:gd name="T22" fmla="*/ 516 w 445"/>
              <a:gd name="T23" fmla="*/ 8 h 266"/>
              <a:gd name="T24" fmla="*/ 434 w 445"/>
              <a:gd name="T25" fmla="*/ 20 h 266"/>
              <a:gd name="T26" fmla="*/ 398 w 445"/>
              <a:gd name="T27" fmla="*/ 1 h 266"/>
              <a:gd name="T28" fmla="*/ 363 w 445"/>
              <a:gd name="T29" fmla="*/ 0 h 266"/>
              <a:gd name="T30" fmla="*/ 368 w 445"/>
              <a:gd name="T31" fmla="*/ 29 h 266"/>
              <a:gd name="T32" fmla="*/ 320 w 445"/>
              <a:gd name="T33" fmla="*/ 44 h 266"/>
              <a:gd name="T34" fmla="*/ 286 w 445"/>
              <a:gd name="T35" fmla="*/ 110 h 266"/>
              <a:gd name="T36" fmla="*/ 242 w 445"/>
              <a:gd name="T37" fmla="*/ 100 h 266"/>
              <a:gd name="T38" fmla="*/ 186 w 445"/>
              <a:gd name="T39" fmla="*/ 124 h 266"/>
              <a:gd name="T40" fmla="*/ 117 w 445"/>
              <a:gd name="T41" fmla="*/ 134 h 266"/>
              <a:gd name="T42" fmla="*/ 117 w 445"/>
              <a:gd name="T43" fmla="*/ 171 h 266"/>
              <a:gd name="T44" fmla="*/ 82 w 445"/>
              <a:gd name="T45" fmla="*/ 170 h 266"/>
              <a:gd name="T46" fmla="*/ 83 w 445"/>
              <a:gd name="T47" fmla="*/ 203 h 266"/>
              <a:gd name="T48" fmla="*/ 48 w 445"/>
              <a:gd name="T49" fmla="*/ 190 h 266"/>
              <a:gd name="T50" fmla="*/ 28 w 445"/>
              <a:gd name="T51" fmla="*/ 196 h 266"/>
              <a:gd name="T52" fmla="*/ 45 w 445"/>
              <a:gd name="T53" fmla="*/ 218 h 266"/>
              <a:gd name="T54" fmla="*/ 5 w 445"/>
              <a:gd name="T55" fmla="*/ 248 h 266"/>
              <a:gd name="T56" fmla="*/ 0 w 445"/>
              <a:gd name="T57" fmla="*/ 266 h 2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5"/>
              <a:gd name="T88" fmla="*/ 0 h 266"/>
              <a:gd name="T89" fmla="*/ 445 w 445"/>
              <a:gd name="T90" fmla="*/ 266 h 2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5" h="266">
                <a:moveTo>
                  <a:pt x="0" y="266"/>
                </a:moveTo>
                <a:lnTo>
                  <a:pt x="108" y="249"/>
                </a:lnTo>
                <a:lnTo>
                  <a:pt x="108" y="237"/>
                </a:lnTo>
                <a:lnTo>
                  <a:pt x="370" y="199"/>
                </a:lnTo>
                <a:lnTo>
                  <a:pt x="374" y="179"/>
                </a:lnTo>
                <a:lnTo>
                  <a:pt x="412" y="163"/>
                </a:lnTo>
                <a:lnTo>
                  <a:pt x="417" y="142"/>
                </a:lnTo>
                <a:lnTo>
                  <a:pt x="433" y="135"/>
                </a:lnTo>
                <a:lnTo>
                  <a:pt x="445" y="103"/>
                </a:lnTo>
                <a:lnTo>
                  <a:pt x="409" y="72"/>
                </a:lnTo>
                <a:lnTo>
                  <a:pt x="403" y="29"/>
                </a:lnTo>
                <a:lnTo>
                  <a:pt x="374" y="8"/>
                </a:lnTo>
                <a:lnTo>
                  <a:pt x="316" y="20"/>
                </a:lnTo>
                <a:lnTo>
                  <a:pt x="289" y="1"/>
                </a:lnTo>
                <a:lnTo>
                  <a:pt x="263" y="0"/>
                </a:lnTo>
                <a:lnTo>
                  <a:pt x="268" y="29"/>
                </a:lnTo>
                <a:lnTo>
                  <a:pt x="232" y="44"/>
                </a:lnTo>
                <a:lnTo>
                  <a:pt x="208" y="110"/>
                </a:lnTo>
                <a:lnTo>
                  <a:pt x="175" y="100"/>
                </a:lnTo>
                <a:lnTo>
                  <a:pt x="136" y="124"/>
                </a:lnTo>
                <a:lnTo>
                  <a:pt x="85" y="134"/>
                </a:lnTo>
                <a:lnTo>
                  <a:pt x="85" y="171"/>
                </a:lnTo>
                <a:lnTo>
                  <a:pt x="60" y="170"/>
                </a:lnTo>
                <a:lnTo>
                  <a:pt x="61" y="203"/>
                </a:lnTo>
                <a:lnTo>
                  <a:pt x="35" y="190"/>
                </a:lnTo>
                <a:lnTo>
                  <a:pt x="20" y="196"/>
                </a:lnTo>
                <a:lnTo>
                  <a:pt x="33" y="218"/>
                </a:lnTo>
                <a:lnTo>
                  <a:pt x="5" y="248"/>
                </a:lnTo>
                <a:lnTo>
                  <a:pt x="0" y="266"/>
                </a:lnTo>
                <a:close/>
              </a:path>
            </a:pathLst>
          </a:custGeom>
          <a:solidFill>
            <a:schemeClr val="accent2">
              <a:lumMod val="75000"/>
            </a:schemeClr>
          </a:solidFill>
          <a:ln w="12700">
            <a:solidFill>
              <a:schemeClr val="bg1"/>
            </a:solidFill>
            <a:round/>
            <a:headEnd/>
            <a:tailEnd/>
          </a:ln>
        </p:spPr>
        <p:txBody>
          <a:bodyPr/>
          <a:lstStyle/>
          <a:p>
            <a:pPr>
              <a:defRPr/>
            </a:pPr>
            <a:endParaRPr lang="en-GB"/>
          </a:p>
        </p:txBody>
      </p:sp>
      <p:sp>
        <p:nvSpPr>
          <p:cNvPr id="21" name="Freeform 21">
            <a:extLst>
              <a:ext uri="{FF2B5EF4-FFF2-40B4-BE49-F238E27FC236}">
                <a16:creationId xmlns:a16="http://schemas.microsoft.com/office/drawing/2014/main" id="{419DC9CC-8AD2-4CC4-84AB-CCACF9B22E18}"/>
              </a:ext>
            </a:extLst>
          </p:cNvPr>
          <p:cNvSpPr>
            <a:spLocks/>
          </p:cNvSpPr>
          <p:nvPr/>
        </p:nvSpPr>
        <p:spPr bwMode="auto">
          <a:xfrm>
            <a:off x="8693454" y="3760026"/>
            <a:ext cx="787910" cy="309536"/>
          </a:xfrm>
          <a:custGeom>
            <a:avLst/>
            <a:gdLst>
              <a:gd name="T0" fmla="*/ 43 w 513"/>
              <a:gd name="T1" fmla="*/ 92 h 202"/>
              <a:gd name="T2" fmla="*/ 43 w 513"/>
              <a:gd name="T3" fmla="*/ 96 h 202"/>
              <a:gd name="T4" fmla="*/ 30 w 513"/>
              <a:gd name="T5" fmla="*/ 115 h 202"/>
              <a:gd name="T6" fmla="*/ 44 w 513"/>
              <a:gd name="T7" fmla="*/ 140 h 202"/>
              <a:gd name="T8" fmla="*/ 0 w 513"/>
              <a:gd name="T9" fmla="*/ 163 h 202"/>
              <a:gd name="T10" fmla="*/ 11 w 513"/>
              <a:gd name="T11" fmla="*/ 202 h 202"/>
              <a:gd name="T12" fmla="*/ 196 w 513"/>
              <a:gd name="T13" fmla="*/ 190 h 202"/>
              <a:gd name="T14" fmla="*/ 415 w 513"/>
              <a:gd name="T15" fmla="*/ 170 h 202"/>
              <a:gd name="T16" fmla="*/ 527 w 513"/>
              <a:gd name="T17" fmla="*/ 154 h 202"/>
              <a:gd name="T18" fmla="*/ 548 w 513"/>
              <a:gd name="T19" fmla="*/ 103 h 202"/>
              <a:gd name="T20" fmla="*/ 589 w 513"/>
              <a:gd name="T21" fmla="*/ 100 h 202"/>
              <a:gd name="T22" fmla="*/ 709 w 513"/>
              <a:gd name="T23" fmla="*/ 0 h 202"/>
              <a:gd name="T24" fmla="*/ 552 w 513"/>
              <a:gd name="T25" fmla="*/ 25 h 202"/>
              <a:gd name="T26" fmla="*/ 185 w 513"/>
              <a:gd name="T27" fmla="*/ 66 h 202"/>
              <a:gd name="T28" fmla="*/ 188 w 513"/>
              <a:gd name="T29" fmla="*/ 78 h 202"/>
              <a:gd name="T30" fmla="*/ 43 w 513"/>
              <a:gd name="T31" fmla="*/ 92 h 2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3"/>
              <a:gd name="T49" fmla="*/ 0 h 202"/>
              <a:gd name="T50" fmla="*/ 513 w 513"/>
              <a:gd name="T51" fmla="*/ 202 h 2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3" h="202">
                <a:moveTo>
                  <a:pt x="31" y="92"/>
                </a:moveTo>
                <a:lnTo>
                  <a:pt x="31" y="96"/>
                </a:lnTo>
                <a:lnTo>
                  <a:pt x="22" y="115"/>
                </a:lnTo>
                <a:lnTo>
                  <a:pt x="32" y="140"/>
                </a:lnTo>
                <a:lnTo>
                  <a:pt x="0" y="163"/>
                </a:lnTo>
                <a:lnTo>
                  <a:pt x="7" y="202"/>
                </a:lnTo>
                <a:lnTo>
                  <a:pt x="142" y="190"/>
                </a:lnTo>
                <a:lnTo>
                  <a:pt x="301" y="170"/>
                </a:lnTo>
                <a:lnTo>
                  <a:pt x="381" y="154"/>
                </a:lnTo>
                <a:lnTo>
                  <a:pt x="398" y="103"/>
                </a:lnTo>
                <a:lnTo>
                  <a:pt x="426" y="100"/>
                </a:lnTo>
                <a:lnTo>
                  <a:pt x="513" y="0"/>
                </a:lnTo>
                <a:lnTo>
                  <a:pt x="400" y="25"/>
                </a:lnTo>
                <a:lnTo>
                  <a:pt x="135" y="66"/>
                </a:lnTo>
                <a:lnTo>
                  <a:pt x="137" y="78"/>
                </a:lnTo>
                <a:lnTo>
                  <a:pt x="31" y="92"/>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22" name="Freeform 22">
            <a:extLst>
              <a:ext uri="{FF2B5EF4-FFF2-40B4-BE49-F238E27FC236}">
                <a16:creationId xmlns:a16="http://schemas.microsoft.com/office/drawing/2014/main" id="{C106BA1E-D3BE-4749-A882-60EE4A94D6D7}"/>
              </a:ext>
            </a:extLst>
          </p:cNvPr>
          <p:cNvSpPr>
            <a:spLocks/>
          </p:cNvSpPr>
          <p:nvPr/>
        </p:nvSpPr>
        <p:spPr bwMode="auto">
          <a:xfrm>
            <a:off x="9041362" y="4471192"/>
            <a:ext cx="862096" cy="626746"/>
          </a:xfrm>
          <a:custGeom>
            <a:avLst/>
            <a:gdLst>
              <a:gd name="T0" fmla="*/ 0 w 561"/>
              <a:gd name="T1" fmla="*/ 39 h 409"/>
              <a:gd name="T2" fmla="*/ 212 w 561"/>
              <a:gd name="T3" fmla="*/ 23 h 409"/>
              <a:gd name="T4" fmla="*/ 234 w 561"/>
              <a:gd name="T5" fmla="*/ 50 h 409"/>
              <a:gd name="T6" fmla="*/ 463 w 561"/>
              <a:gd name="T7" fmla="*/ 23 h 409"/>
              <a:gd name="T8" fmla="*/ 502 w 561"/>
              <a:gd name="T9" fmla="*/ 45 h 409"/>
              <a:gd name="T10" fmla="*/ 502 w 561"/>
              <a:gd name="T11" fmla="*/ 3 h 409"/>
              <a:gd name="T12" fmla="*/ 500 w 561"/>
              <a:gd name="T13" fmla="*/ 0 h 409"/>
              <a:gd name="T14" fmla="*/ 545 w 561"/>
              <a:gd name="T15" fmla="*/ 2 h 409"/>
              <a:gd name="T16" fmla="*/ 593 w 561"/>
              <a:gd name="T17" fmla="*/ 65 h 409"/>
              <a:gd name="T18" fmla="*/ 670 w 561"/>
              <a:gd name="T19" fmla="*/ 151 h 409"/>
              <a:gd name="T20" fmla="*/ 709 w 561"/>
              <a:gd name="T21" fmla="*/ 225 h 409"/>
              <a:gd name="T22" fmla="*/ 763 w 561"/>
              <a:gd name="T23" fmla="*/ 277 h 409"/>
              <a:gd name="T24" fmla="*/ 774 w 561"/>
              <a:gd name="T25" fmla="*/ 352 h 409"/>
              <a:gd name="T26" fmla="*/ 756 w 561"/>
              <a:gd name="T27" fmla="*/ 397 h 409"/>
              <a:gd name="T28" fmla="*/ 674 w 561"/>
              <a:gd name="T29" fmla="*/ 409 h 409"/>
              <a:gd name="T30" fmla="*/ 660 w 561"/>
              <a:gd name="T31" fmla="*/ 390 h 409"/>
              <a:gd name="T32" fmla="*/ 604 w 561"/>
              <a:gd name="T33" fmla="*/ 363 h 409"/>
              <a:gd name="T34" fmla="*/ 586 w 561"/>
              <a:gd name="T35" fmla="*/ 335 h 409"/>
              <a:gd name="T36" fmla="*/ 571 w 561"/>
              <a:gd name="T37" fmla="*/ 324 h 409"/>
              <a:gd name="T38" fmla="*/ 561 w 561"/>
              <a:gd name="T39" fmla="*/ 298 h 409"/>
              <a:gd name="T40" fmla="*/ 547 w 561"/>
              <a:gd name="T41" fmla="*/ 305 h 409"/>
              <a:gd name="T42" fmla="*/ 502 w 561"/>
              <a:gd name="T43" fmla="*/ 271 h 409"/>
              <a:gd name="T44" fmla="*/ 514 w 561"/>
              <a:gd name="T45" fmla="*/ 239 h 409"/>
              <a:gd name="T46" fmla="*/ 502 w 561"/>
              <a:gd name="T47" fmla="*/ 222 h 409"/>
              <a:gd name="T48" fmla="*/ 489 w 561"/>
              <a:gd name="T49" fmla="*/ 228 h 409"/>
              <a:gd name="T50" fmla="*/ 490 w 561"/>
              <a:gd name="T51" fmla="*/ 246 h 409"/>
              <a:gd name="T52" fmla="*/ 475 w 561"/>
              <a:gd name="T53" fmla="*/ 222 h 409"/>
              <a:gd name="T54" fmla="*/ 476 w 561"/>
              <a:gd name="T55" fmla="*/ 164 h 409"/>
              <a:gd name="T56" fmla="*/ 448 w 561"/>
              <a:gd name="T57" fmla="*/ 130 h 409"/>
              <a:gd name="T58" fmla="*/ 376 w 561"/>
              <a:gd name="T59" fmla="*/ 102 h 409"/>
              <a:gd name="T60" fmla="*/ 339 w 561"/>
              <a:gd name="T61" fmla="*/ 70 h 409"/>
              <a:gd name="T62" fmla="*/ 298 w 561"/>
              <a:gd name="T63" fmla="*/ 67 h 409"/>
              <a:gd name="T64" fmla="*/ 282 w 561"/>
              <a:gd name="T65" fmla="*/ 87 h 409"/>
              <a:gd name="T66" fmla="*/ 222 w 561"/>
              <a:gd name="T67" fmla="*/ 101 h 409"/>
              <a:gd name="T68" fmla="*/ 185 w 561"/>
              <a:gd name="T69" fmla="*/ 87 h 409"/>
              <a:gd name="T70" fmla="*/ 168 w 561"/>
              <a:gd name="T71" fmla="*/ 65 h 409"/>
              <a:gd name="T72" fmla="*/ 55 w 561"/>
              <a:gd name="T73" fmla="*/ 84 h 409"/>
              <a:gd name="T74" fmla="*/ 31 w 561"/>
              <a:gd name="T75" fmla="*/ 69 h 409"/>
              <a:gd name="T76" fmla="*/ 4 w 561"/>
              <a:gd name="T77" fmla="*/ 85 h 409"/>
              <a:gd name="T78" fmla="*/ 0 w 561"/>
              <a:gd name="T79" fmla="*/ 39 h 4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1"/>
              <a:gd name="T121" fmla="*/ 0 h 409"/>
              <a:gd name="T122" fmla="*/ 561 w 561"/>
              <a:gd name="T123" fmla="*/ 409 h 4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1" h="409">
                <a:moveTo>
                  <a:pt x="0" y="39"/>
                </a:moveTo>
                <a:lnTo>
                  <a:pt x="154" y="23"/>
                </a:lnTo>
                <a:lnTo>
                  <a:pt x="170" y="50"/>
                </a:lnTo>
                <a:lnTo>
                  <a:pt x="336" y="23"/>
                </a:lnTo>
                <a:lnTo>
                  <a:pt x="364" y="45"/>
                </a:lnTo>
                <a:lnTo>
                  <a:pt x="364" y="3"/>
                </a:lnTo>
                <a:lnTo>
                  <a:pt x="362" y="0"/>
                </a:lnTo>
                <a:lnTo>
                  <a:pt x="395" y="2"/>
                </a:lnTo>
                <a:lnTo>
                  <a:pt x="430" y="65"/>
                </a:lnTo>
                <a:lnTo>
                  <a:pt x="485" y="151"/>
                </a:lnTo>
                <a:lnTo>
                  <a:pt x="513" y="225"/>
                </a:lnTo>
                <a:lnTo>
                  <a:pt x="554" y="277"/>
                </a:lnTo>
                <a:lnTo>
                  <a:pt x="561" y="352"/>
                </a:lnTo>
                <a:lnTo>
                  <a:pt x="548" y="397"/>
                </a:lnTo>
                <a:lnTo>
                  <a:pt x="489" y="409"/>
                </a:lnTo>
                <a:lnTo>
                  <a:pt x="479" y="390"/>
                </a:lnTo>
                <a:lnTo>
                  <a:pt x="437" y="363"/>
                </a:lnTo>
                <a:lnTo>
                  <a:pt x="424" y="335"/>
                </a:lnTo>
                <a:lnTo>
                  <a:pt x="413" y="324"/>
                </a:lnTo>
                <a:lnTo>
                  <a:pt x="407" y="298"/>
                </a:lnTo>
                <a:lnTo>
                  <a:pt x="397" y="305"/>
                </a:lnTo>
                <a:lnTo>
                  <a:pt x="364" y="271"/>
                </a:lnTo>
                <a:lnTo>
                  <a:pt x="372" y="239"/>
                </a:lnTo>
                <a:lnTo>
                  <a:pt x="364" y="222"/>
                </a:lnTo>
                <a:lnTo>
                  <a:pt x="354" y="228"/>
                </a:lnTo>
                <a:lnTo>
                  <a:pt x="355" y="246"/>
                </a:lnTo>
                <a:lnTo>
                  <a:pt x="344" y="222"/>
                </a:lnTo>
                <a:lnTo>
                  <a:pt x="345" y="164"/>
                </a:lnTo>
                <a:lnTo>
                  <a:pt x="325" y="130"/>
                </a:lnTo>
                <a:lnTo>
                  <a:pt x="272" y="102"/>
                </a:lnTo>
                <a:lnTo>
                  <a:pt x="246" y="70"/>
                </a:lnTo>
                <a:lnTo>
                  <a:pt x="216" y="67"/>
                </a:lnTo>
                <a:lnTo>
                  <a:pt x="204" y="87"/>
                </a:lnTo>
                <a:lnTo>
                  <a:pt x="161" y="101"/>
                </a:lnTo>
                <a:lnTo>
                  <a:pt x="135" y="87"/>
                </a:lnTo>
                <a:lnTo>
                  <a:pt x="122" y="65"/>
                </a:lnTo>
                <a:lnTo>
                  <a:pt x="40" y="84"/>
                </a:lnTo>
                <a:lnTo>
                  <a:pt x="23" y="69"/>
                </a:lnTo>
                <a:lnTo>
                  <a:pt x="4" y="85"/>
                </a:lnTo>
                <a:lnTo>
                  <a:pt x="0" y="39"/>
                </a:lnTo>
                <a:close/>
              </a:path>
            </a:pathLst>
          </a:custGeom>
          <a:solidFill>
            <a:schemeClr val="accent2">
              <a:lumMod val="75000"/>
            </a:schemeClr>
          </a:solidFill>
          <a:ln w="12700">
            <a:solidFill>
              <a:schemeClr val="bg1"/>
            </a:solidFill>
            <a:round/>
            <a:headEnd/>
            <a:tailEnd/>
          </a:ln>
        </p:spPr>
        <p:txBody>
          <a:bodyPr/>
          <a:lstStyle/>
          <a:p>
            <a:pPr>
              <a:defRPr/>
            </a:pPr>
            <a:endParaRPr lang="en-GB"/>
          </a:p>
        </p:txBody>
      </p:sp>
      <p:sp>
        <p:nvSpPr>
          <p:cNvPr id="23" name="Freeform 23">
            <a:extLst>
              <a:ext uri="{FF2B5EF4-FFF2-40B4-BE49-F238E27FC236}">
                <a16:creationId xmlns:a16="http://schemas.microsoft.com/office/drawing/2014/main" id="{07AE1B86-E9BC-450E-B78F-A002EA771487}"/>
              </a:ext>
            </a:extLst>
          </p:cNvPr>
          <p:cNvSpPr>
            <a:spLocks/>
          </p:cNvSpPr>
          <p:nvPr/>
        </p:nvSpPr>
        <p:spPr bwMode="auto">
          <a:xfrm>
            <a:off x="9358572" y="3240722"/>
            <a:ext cx="393955" cy="442560"/>
          </a:xfrm>
          <a:custGeom>
            <a:avLst/>
            <a:gdLst>
              <a:gd name="T0" fmla="*/ 36 w 256"/>
              <a:gd name="T1" fmla="*/ 150 h 288"/>
              <a:gd name="T2" fmla="*/ 10 w 256"/>
              <a:gd name="T3" fmla="*/ 144 h 288"/>
              <a:gd name="T4" fmla="*/ 0 w 256"/>
              <a:gd name="T5" fmla="*/ 190 h 288"/>
              <a:gd name="T6" fmla="*/ 10 w 256"/>
              <a:gd name="T7" fmla="*/ 239 h 288"/>
              <a:gd name="T8" fmla="*/ 60 w 256"/>
              <a:gd name="T9" fmla="*/ 271 h 288"/>
              <a:gd name="T10" fmla="*/ 72 w 256"/>
              <a:gd name="T11" fmla="*/ 288 h 288"/>
              <a:gd name="T12" fmla="*/ 138 w 256"/>
              <a:gd name="T13" fmla="*/ 271 h 288"/>
              <a:gd name="T14" fmla="*/ 215 w 256"/>
              <a:gd name="T15" fmla="*/ 233 h 288"/>
              <a:gd name="T16" fmla="*/ 238 w 256"/>
              <a:gd name="T17" fmla="*/ 148 h 288"/>
              <a:gd name="T18" fmla="*/ 288 w 256"/>
              <a:gd name="T19" fmla="*/ 126 h 288"/>
              <a:gd name="T20" fmla="*/ 316 w 256"/>
              <a:gd name="T21" fmla="*/ 74 h 288"/>
              <a:gd name="T22" fmla="*/ 356 w 256"/>
              <a:gd name="T23" fmla="*/ 60 h 288"/>
              <a:gd name="T24" fmla="*/ 303 w 256"/>
              <a:gd name="T25" fmla="*/ 53 h 288"/>
              <a:gd name="T26" fmla="*/ 214 w 256"/>
              <a:gd name="T27" fmla="*/ 90 h 288"/>
              <a:gd name="T28" fmla="*/ 200 w 256"/>
              <a:gd name="T29" fmla="*/ 54 h 288"/>
              <a:gd name="T30" fmla="*/ 123 w 256"/>
              <a:gd name="T31" fmla="*/ 57 h 288"/>
              <a:gd name="T32" fmla="*/ 104 w 256"/>
              <a:gd name="T33" fmla="*/ 0 h 288"/>
              <a:gd name="T34" fmla="*/ 85 w 256"/>
              <a:gd name="T35" fmla="*/ 15 h 288"/>
              <a:gd name="T36" fmla="*/ 91 w 256"/>
              <a:gd name="T37" fmla="*/ 97 h 288"/>
              <a:gd name="T38" fmla="*/ 55 w 256"/>
              <a:gd name="T39" fmla="*/ 104 h 288"/>
              <a:gd name="T40" fmla="*/ 36 w 256"/>
              <a:gd name="T41" fmla="*/ 150 h 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6"/>
              <a:gd name="T64" fmla="*/ 0 h 288"/>
              <a:gd name="T65" fmla="*/ 256 w 256"/>
              <a:gd name="T66" fmla="*/ 288 h 2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6" h="288">
                <a:moveTo>
                  <a:pt x="26" y="150"/>
                </a:moveTo>
                <a:lnTo>
                  <a:pt x="6" y="144"/>
                </a:lnTo>
                <a:lnTo>
                  <a:pt x="0" y="190"/>
                </a:lnTo>
                <a:lnTo>
                  <a:pt x="6" y="239"/>
                </a:lnTo>
                <a:lnTo>
                  <a:pt x="43" y="271"/>
                </a:lnTo>
                <a:lnTo>
                  <a:pt x="52" y="288"/>
                </a:lnTo>
                <a:lnTo>
                  <a:pt x="99" y="271"/>
                </a:lnTo>
                <a:lnTo>
                  <a:pt x="155" y="233"/>
                </a:lnTo>
                <a:lnTo>
                  <a:pt x="171" y="148"/>
                </a:lnTo>
                <a:lnTo>
                  <a:pt x="207" y="126"/>
                </a:lnTo>
                <a:lnTo>
                  <a:pt x="227" y="74"/>
                </a:lnTo>
                <a:lnTo>
                  <a:pt x="256" y="60"/>
                </a:lnTo>
                <a:lnTo>
                  <a:pt x="218" y="53"/>
                </a:lnTo>
                <a:lnTo>
                  <a:pt x="154" y="90"/>
                </a:lnTo>
                <a:lnTo>
                  <a:pt x="144" y="54"/>
                </a:lnTo>
                <a:lnTo>
                  <a:pt x="88" y="57"/>
                </a:lnTo>
                <a:lnTo>
                  <a:pt x="75" y="0"/>
                </a:lnTo>
                <a:lnTo>
                  <a:pt x="61" y="15"/>
                </a:lnTo>
                <a:lnTo>
                  <a:pt x="65" y="97"/>
                </a:lnTo>
                <a:lnTo>
                  <a:pt x="40" y="104"/>
                </a:lnTo>
                <a:lnTo>
                  <a:pt x="26" y="150"/>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24" name="Freeform 24">
            <a:extLst>
              <a:ext uri="{FF2B5EF4-FFF2-40B4-BE49-F238E27FC236}">
                <a16:creationId xmlns:a16="http://schemas.microsoft.com/office/drawing/2014/main" id="{AC9B495E-E6C9-4244-82B8-F607B681285D}"/>
              </a:ext>
            </a:extLst>
          </p:cNvPr>
          <p:cNvSpPr>
            <a:spLocks/>
          </p:cNvSpPr>
          <p:nvPr/>
        </p:nvSpPr>
        <p:spPr bwMode="auto">
          <a:xfrm>
            <a:off x="9950784" y="2503976"/>
            <a:ext cx="154768" cy="309536"/>
          </a:xfrm>
          <a:custGeom>
            <a:avLst/>
            <a:gdLst>
              <a:gd name="T0" fmla="*/ 0 w 101"/>
              <a:gd name="T1" fmla="*/ 21 h 202"/>
              <a:gd name="T2" fmla="*/ 100 w 101"/>
              <a:gd name="T3" fmla="*/ 0 h 202"/>
              <a:gd name="T4" fmla="*/ 137 w 101"/>
              <a:gd name="T5" fmla="*/ 55 h 202"/>
              <a:gd name="T6" fmla="*/ 118 w 101"/>
              <a:gd name="T7" fmla="*/ 70 h 202"/>
              <a:gd name="T8" fmla="*/ 126 w 101"/>
              <a:gd name="T9" fmla="*/ 192 h 202"/>
              <a:gd name="T10" fmla="*/ 68 w 101"/>
              <a:gd name="T11" fmla="*/ 202 h 202"/>
              <a:gd name="T12" fmla="*/ 39 w 101"/>
              <a:gd name="T13" fmla="*/ 152 h 202"/>
              <a:gd name="T14" fmla="*/ 38 w 101"/>
              <a:gd name="T15" fmla="*/ 92 h 202"/>
              <a:gd name="T16" fmla="*/ 13 w 101"/>
              <a:gd name="T17" fmla="*/ 74 h 202"/>
              <a:gd name="T18" fmla="*/ 0 w 101"/>
              <a:gd name="T19" fmla="*/ 21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202"/>
              <a:gd name="T32" fmla="*/ 101 w 101"/>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202">
                <a:moveTo>
                  <a:pt x="0" y="21"/>
                </a:moveTo>
                <a:lnTo>
                  <a:pt x="74" y="0"/>
                </a:lnTo>
                <a:lnTo>
                  <a:pt x="101" y="55"/>
                </a:lnTo>
                <a:lnTo>
                  <a:pt x="87" y="70"/>
                </a:lnTo>
                <a:lnTo>
                  <a:pt x="93" y="192"/>
                </a:lnTo>
                <a:lnTo>
                  <a:pt x="50" y="202"/>
                </a:lnTo>
                <a:lnTo>
                  <a:pt x="29" y="152"/>
                </a:lnTo>
                <a:lnTo>
                  <a:pt x="28" y="92"/>
                </a:lnTo>
                <a:lnTo>
                  <a:pt x="9" y="74"/>
                </a:lnTo>
                <a:lnTo>
                  <a:pt x="0" y="21"/>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25" name="Freeform 25">
            <a:extLst>
              <a:ext uri="{FF2B5EF4-FFF2-40B4-BE49-F238E27FC236}">
                <a16:creationId xmlns:a16="http://schemas.microsoft.com/office/drawing/2014/main" id="{A5447378-5D18-441D-A461-CCF18C4EBEF0}"/>
              </a:ext>
            </a:extLst>
          </p:cNvPr>
          <p:cNvSpPr>
            <a:spLocks/>
          </p:cNvSpPr>
          <p:nvPr/>
        </p:nvSpPr>
        <p:spPr bwMode="auto">
          <a:xfrm>
            <a:off x="10024970" y="2747000"/>
            <a:ext cx="331280" cy="162443"/>
          </a:xfrm>
          <a:custGeom>
            <a:avLst/>
            <a:gdLst>
              <a:gd name="T0" fmla="*/ 0 w 216"/>
              <a:gd name="T1" fmla="*/ 42 h 106"/>
              <a:gd name="T2" fmla="*/ 152 w 216"/>
              <a:gd name="T3" fmla="*/ 13 h 106"/>
              <a:gd name="T4" fmla="*/ 169 w 216"/>
              <a:gd name="T5" fmla="*/ 14 h 106"/>
              <a:gd name="T6" fmla="*/ 187 w 216"/>
              <a:gd name="T7" fmla="*/ 0 h 106"/>
              <a:gd name="T8" fmla="*/ 203 w 216"/>
              <a:gd name="T9" fmla="*/ 7 h 106"/>
              <a:gd name="T10" fmla="*/ 184 w 216"/>
              <a:gd name="T11" fmla="*/ 37 h 106"/>
              <a:gd name="T12" fmla="*/ 216 w 216"/>
              <a:gd name="T13" fmla="*/ 35 h 106"/>
              <a:gd name="T14" fmla="*/ 234 w 216"/>
              <a:gd name="T15" fmla="*/ 59 h 106"/>
              <a:gd name="T16" fmla="*/ 257 w 216"/>
              <a:gd name="T17" fmla="*/ 61 h 106"/>
              <a:gd name="T18" fmla="*/ 271 w 216"/>
              <a:gd name="T19" fmla="*/ 57 h 106"/>
              <a:gd name="T20" fmla="*/ 271 w 216"/>
              <a:gd name="T21" fmla="*/ 44 h 106"/>
              <a:gd name="T22" fmla="*/ 245 w 216"/>
              <a:gd name="T23" fmla="*/ 28 h 106"/>
              <a:gd name="T24" fmla="*/ 264 w 216"/>
              <a:gd name="T25" fmla="*/ 27 h 106"/>
              <a:gd name="T26" fmla="*/ 297 w 216"/>
              <a:gd name="T27" fmla="*/ 62 h 106"/>
              <a:gd name="T28" fmla="*/ 265 w 216"/>
              <a:gd name="T29" fmla="*/ 83 h 106"/>
              <a:gd name="T30" fmla="*/ 230 w 216"/>
              <a:gd name="T31" fmla="*/ 73 h 106"/>
              <a:gd name="T32" fmla="*/ 209 w 216"/>
              <a:gd name="T33" fmla="*/ 98 h 106"/>
              <a:gd name="T34" fmla="*/ 164 w 216"/>
              <a:gd name="T35" fmla="*/ 73 h 106"/>
              <a:gd name="T36" fmla="*/ 13 w 216"/>
              <a:gd name="T37" fmla="*/ 106 h 106"/>
              <a:gd name="T38" fmla="*/ 0 w 216"/>
              <a:gd name="T39" fmla="*/ 42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106"/>
              <a:gd name="T62" fmla="*/ 216 w 216"/>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106">
                <a:moveTo>
                  <a:pt x="0" y="42"/>
                </a:moveTo>
                <a:lnTo>
                  <a:pt x="110" y="13"/>
                </a:lnTo>
                <a:lnTo>
                  <a:pt x="123" y="14"/>
                </a:lnTo>
                <a:lnTo>
                  <a:pt x="137" y="0"/>
                </a:lnTo>
                <a:lnTo>
                  <a:pt x="148" y="7"/>
                </a:lnTo>
                <a:lnTo>
                  <a:pt x="134" y="37"/>
                </a:lnTo>
                <a:lnTo>
                  <a:pt x="157" y="35"/>
                </a:lnTo>
                <a:lnTo>
                  <a:pt x="170" y="59"/>
                </a:lnTo>
                <a:lnTo>
                  <a:pt x="186" y="61"/>
                </a:lnTo>
                <a:lnTo>
                  <a:pt x="197" y="57"/>
                </a:lnTo>
                <a:lnTo>
                  <a:pt x="197" y="44"/>
                </a:lnTo>
                <a:lnTo>
                  <a:pt x="178" y="28"/>
                </a:lnTo>
                <a:lnTo>
                  <a:pt x="192" y="27"/>
                </a:lnTo>
                <a:lnTo>
                  <a:pt x="216" y="62"/>
                </a:lnTo>
                <a:lnTo>
                  <a:pt x="193" y="83"/>
                </a:lnTo>
                <a:lnTo>
                  <a:pt x="167" y="73"/>
                </a:lnTo>
                <a:lnTo>
                  <a:pt x="151" y="98"/>
                </a:lnTo>
                <a:lnTo>
                  <a:pt x="118" y="73"/>
                </a:lnTo>
                <a:lnTo>
                  <a:pt x="9" y="106"/>
                </a:lnTo>
                <a:lnTo>
                  <a:pt x="0" y="42"/>
                </a:lnTo>
                <a:close/>
              </a:path>
            </a:pathLst>
          </a:custGeom>
          <a:solidFill>
            <a:schemeClr val="accent2">
              <a:lumMod val="75000"/>
            </a:schemeClr>
          </a:solidFill>
          <a:ln w="12700">
            <a:solidFill>
              <a:schemeClr val="bg1"/>
            </a:solidFill>
            <a:round/>
            <a:headEnd/>
            <a:tailEnd/>
          </a:ln>
        </p:spPr>
        <p:txBody>
          <a:bodyPr/>
          <a:lstStyle/>
          <a:p>
            <a:pPr>
              <a:defRPr/>
            </a:pPr>
            <a:endParaRPr lang="en-GB"/>
          </a:p>
        </p:txBody>
      </p:sp>
      <p:sp>
        <p:nvSpPr>
          <p:cNvPr id="26" name="Freeform 26">
            <a:extLst>
              <a:ext uri="{FF2B5EF4-FFF2-40B4-BE49-F238E27FC236}">
                <a16:creationId xmlns:a16="http://schemas.microsoft.com/office/drawing/2014/main" id="{54B81DE7-55F9-44D5-8DE4-0DE971BAEC2D}"/>
              </a:ext>
            </a:extLst>
          </p:cNvPr>
          <p:cNvSpPr>
            <a:spLocks/>
          </p:cNvSpPr>
          <p:nvPr/>
        </p:nvSpPr>
        <p:spPr bwMode="auto">
          <a:xfrm>
            <a:off x="10063343" y="2443860"/>
            <a:ext cx="182907" cy="350466"/>
          </a:xfrm>
          <a:custGeom>
            <a:avLst/>
            <a:gdLst>
              <a:gd name="T0" fmla="*/ 34 w 119"/>
              <a:gd name="T1" fmla="*/ 0 h 228"/>
              <a:gd name="T2" fmla="*/ 0 w 119"/>
              <a:gd name="T3" fmla="*/ 40 h 228"/>
              <a:gd name="T4" fmla="*/ 37 w 119"/>
              <a:gd name="T5" fmla="*/ 93 h 228"/>
              <a:gd name="T6" fmla="*/ 15 w 119"/>
              <a:gd name="T7" fmla="*/ 107 h 228"/>
              <a:gd name="T8" fmla="*/ 24 w 119"/>
              <a:gd name="T9" fmla="*/ 228 h 228"/>
              <a:gd name="T10" fmla="*/ 116 w 119"/>
              <a:gd name="T11" fmla="*/ 211 h 228"/>
              <a:gd name="T12" fmla="*/ 141 w 119"/>
              <a:gd name="T13" fmla="*/ 211 h 228"/>
              <a:gd name="T14" fmla="*/ 154 w 119"/>
              <a:gd name="T15" fmla="*/ 198 h 228"/>
              <a:gd name="T16" fmla="*/ 154 w 119"/>
              <a:gd name="T17" fmla="*/ 176 h 228"/>
              <a:gd name="T18" fmla="*/ 165 w 119"/>
              <a:gd name="T19" fmla="*/ 161 h 228"/>
              <a:gd name="T20" fmla="*/ 113 w 119"/>
              <a:gd name="T21" fmla="*/ 144 h 228"/>
              <a:gd name="T22" fmla="*/ 47 w 119"/>
              <a:gd name="T23" fmla="*/ 11 h 228"/>
              <a:gd name="T24" fmla="*/ 34 w 119"/>
              <a:gd name="T25" fmla="*/ 0 h 2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
              <a:gd name="T40" fmla="*/ 0 h 228"/>
              <a:gd name="T41" fmla="*/ 119 w 119"/>
              <a:gd name="T42" fmla="*/ 228 h 2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 h="228">
                <a:moveTo>
                  <a:pt x="25" y="0"/>
                </a:moveTo>
                <a:lnTo>
                  <a:pt x="0" y="40"/>
                </a:lnTo>
                <a:lnTo>
                  <a:pt x="27" y="93"/>
                </a:lnTo>
                <a:lnTo>
                  <a:pt x="11" y="107"/>
                </a:lnTo>
                <a:lnTo>
                  <a:pt x="17" y="228"/>
                </a:lnTo>
                <a:lnTo>
                  <a:pt x="84" y="211"/>
                </a:lnTo>
                <a:lnTo>
                  <a:pt x="102" y="211"/>
                </a:lnTo>
                <a:lnTo>
                  <a:pt x="112" y="198"/>
                </a:lnTo>
                <a:lnTo>
                  <a:pt x="112" y="176"/>
                </a:lnTo>
                <a:lnTo>
                  <a:pt x="119" y="161"/>
                </a:lnTo>
                <a:lnTo>
                  <a:pt x="82" y="144"/>
                </a:lnTo>
                <a:lnTo>
                  <a:pt x="34" y="11"/>
                </a:lnTo>
                <a:lnTo>
                  <a:pt x="25" y="0"/>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28" name="Freeform 28">
            <a:extLst>
              <a:ext uri="{FF2B5EF4-FFF2-40B4-BE49-F238E27FC236}">
                <a16:creationId xmlns:a16="http://schemas.microsoft.com/office/drawing/2014/main" id="{7F26B08B-01CF-44E3-BEC8-2C2380AF7E5B}"/>
              </a:ext>
            </a:extLst>
          </p:cNvPr>
          <p:cNvSpPr>
            <a:spLocks/>
          </p:cNvSpPr>
          <p:nvPr/>
        </p:nvSpPr>
        <p:spPr bwMode="auto">
          <a:xfrm>
            <a:off x="6014020" y="3036551"/>
            <a:ext cx="623333" cy="1011044"/>
          </a:xfrm>
          <a:custGeom>
            <a:avLst/>
            <a:gdLst>
              <a:gd name="T0" fmla="*/ 50 w 388"/>
              <a:gd name="T1" fmla="*/ 0 h 629"/>
              <a:gd name="T2" fmla="*/ 0 w 388"/>
              <a:gd name="T3" fmla="*/ 250 h 629"/>
              <a:gd name="T4" fmla="*/ 264 w 388"/>
              <a:gd name="T5" fmla="*/ 629 h 629"/>
              <a:gd name="T6" fmla="*/ 281 w 388"/>
              <a:gd name="T7" fmla="*/ 613 h 629"/>
              <a:gd name="T8" fmla="*/ 279 w 388"/>
              <a:gd name="T9" fmla="*/ 538 h 629"/>
              <a:gd name="T10" fmla="*/ 312 w 388"/>
              <a:gd name="T11" fmla="*/ 544 h 629"/>
              <a:gd name="T12" fmla="*/ 346 w 388"/>
              <a:gd name="T13" fmla="*/ 313 h 629"/>
              <a:gd name="T14" fmla="*/ 369 w 388"/>
              <a:gd name="T15" fmla="*/ 157 h 629"/>
              <a:gd name="T16" fmla="*/ 376 w 388"/>
              <a:gd name="T17" fmla="*/ 110 h 629"/>
              <a:gd name="T18" fmla="*/ 388 w 388"/>
              <a:gd name="T19" fmla="*/ 67 h 629"/>
              <a:gd name="T20" fmla="*/ 214 w 388"/>
              <a:gd name="T21" fmla="*/ 38 h 629"/>
              <a:gd name="T22" fmla="*/ 50 w 388"/>
              <a:gd name="T23" fmla="*/ 0 h 6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8"/>
              <a:gd name="T37" fmla="*/ 0 h 629"/>
              <a:gd name="T38" fmla="*/ 388 w 388"/>
              <a:gd name="T39" fmla="*/ 629 h 6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8" h="629">
                <a:moveTo>
                  <a:pt x="50" y="0"/>
                </a:moveTo>
                <a:lnTo>
                  <a:pt x="0" y="250"/>
                </a:lnTo>
                <a:lnTo>
                  <a:pt x="264" y="629"/>
                </a:lnTo>
                <a:lnTo>
                  <a:pt x="281" y="613"/>
                </a:lnTo>
                <a:lnTo>
                  <a:pt x="279" y="538"/>
                </a:lnTo>
                <a:lnTo>
                  <a:pt x="312" y="544"/>
                </a:lnTo>
                <a:lnTo>
                  <a:pt x="346" y="313"/>
                </a:lnTo>
                <a:lnTo>
                  <a:pt x="369" y="157"/>
                </a:lnTo>
                <a:lnTo>
                  <a:pt x="376" y="110"/>
                </a:lnTo>
                <a:lnTo>
                  <a:pt x="388" y="67"/>
                </a:lnTo>
                <a:lnTo>
                  <a:pt x="214" y="38"/>
                </a:lnTo>
                <a:lnTo>
                  <a:pt x="50" y="0"/>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29" name="Freeform 29">
            <a:extLst>
              <a:ext uri="{FF2B5EF4-FFF2-40B4-BE49-F238E27FC236}">
                <a16:creationId xmlns:a16="http://schemas.microsoft.com/office/drawing/2014/main" id="{06565FDD-164C-44A2-B2C6-BD6342DCA967}"/>
              </a:ext>
            </a:extLst>
          </p:cNvPr>
          <p:cNvSpPr>
            <a:spLocks/>
          </p:cNvSpPr>
          <p:nvPr/>
        </p:nvSpPr>
        <p:spPr bwMode="auto">
          <a:xfrm>
            <a:off x="6506538" y="3156475"/>
            <a:ext cx="497122" cy="689278"/>
          </a:xfrm>
          <a:custGeom>
            <a:avLst/>
            <a:gdLst>
              <a:gd name="T0" fmla="*/ 60 w 324"/>
              <a:gd name="T1" fmla="*/ 0 h 449"/>
              <a:gd name="T2" fmla="*/ 219 w 324"/>
              <a:gd name="T3" fmla="*/ 23 h 449"/>
              <a:gd name="T4" fmla="*/ 208 w 324"/>
              <a:gd name="T5" fmla="*/ 109 h 449"/>
              <a:gd name="T6" fmla="*/ 324 w 324"/>
              <a:gd name="T7" fmla="*/ 121 h 449"/>
              <a:gd name="T8" fmla="*/ 292 w 324"/>
              <a:gd name="T9" fmla="*/ 449 h 449"/>
              <a:gd name="T10" fmla="*/ 0 w 324"/>
              <a:gd name="T11" fmla="*/ 415 h 449"/>
              <a:gd name="T12" fmla="*/ 30 w 324"/>
              <a:gd name="T13" fmla="*/ 205 h 449"/>
              <a:gd name="T14" fmla="*/ 60 w 324"/>
              <a:gd name="T15" fmla="*/ 0 h 449"/>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49"/>
              <a:gd name="T26" fmla="*/ 324 w 324"/>
              <a:gd name="T27" fmla="*/ 449 h 4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49">
                <a:moveTo>
                  <a:pt x="60" y="0"/>
                </a:moveTo>
                <a:lnTo>
                  <a:pt x="219" y="23"/>
                </a:lnTo>
                <a:lnTo>
                  <a:pt x="208" y="109"/>
                </a:lnTo>
                <a:lnTo>
                  <a:pt x="324" y="121"/>
                </a:lnTo>
                <a:lnTo>
                  <a:pt x="292" y="449"/>
                </a:lnTo>
                <a:lnTo>
                  <a:pt x="0" y="415"/>
                </a:lnTo>
                <a:lnTo>
                  <a:pt x="30" y="205"/>
                </a:lnTo>
                <a:lnTo>
                  <a:pt x="60" y="0"/>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30" name="Freeform 30">
            <a:extLst>
              <a:ext uri="{FF2B5EF4-FFF2-40B4-BE49-F238E27FC236}">
                <a16:creationId xmlns:a16="http://schemas.microsoft.com/office/drawing/2014/main" id="{CCAAC458-3552-49B1-B3B8-C41C91FE780D}"/>
              </a:ext>
            </a:extLst>
          </p:cNvPr>
          <p:cNvSpPr>
            <a:spLocks/>
          </p:cNvSpPr>
          <p:nvPr/>
        </p:nvSpPr>
        <p:spPr bwMode="auto">
          <a:xfrm>
            <a:off x="6821075" y="2818744"/>
            <a:ext cx="636746" cy="560326"/>
          </a:xfrm>
          <a:custGeom>
            <a:avLst/>
            <a:gdLst>
              <a:gd name="T0" fmla="*/ 40 w 415"/>
              <a:gd name="T1" fmla="*/ 0 h 365"/>
              <a:gd name="T2" fmla="*/ 25 w 415"/>
              <a:gd name="T3" fmla="*/ 136 h 365"/>
              <a:gd name="T4" fmla="*/ 0 w 415"/>
              <a:gd name="T5" fmla="*/ 331 h 365"/>
              <a:gd name="T6" fmla="*/ 120 w 415"/>
              <a:gd name="T7" fmla="*/ 342 h 365"/>
              <a:gd name="T8" fmla="*/ 401 w 415"/>
              <a:gd name="T9" fmla="*/ 365 h 365"/>
              <a:gd name="T10" fmla="*/ 415 w 415"/>
              <a:gd name="T11" fmla="*/ 37 h 365"/>
              <a:gd name="T12" fmla="*/ 40 w 415"/>
              <a:gd name="T13" fmla="*/ 0 h 365"/>
              <a:gd name="T14" fmla="*/ 0 60000 65536"/>
              <a:gd name="T15" fmla="*/ 0 60000 65536"/>
              <a:gd name="T16" fmla="*/ 0 60000 65536"/>
              <a:gd name="T17" fmla="*/ 0 60000 65536"/>
              <a:gd name="T18" fmla="*/ 0 60000 65536"/>
              <a:gd name="T19" fmla="*/ 0 60000 65536"/>
              <a:gd name="T20" fmla="*/ 0 60000 65536"/>
              <a:gd name="T21" fmla="*/ 0 w 415"/>
              <a:gd name="T22" fmla="*/ 0 h 365"/>
              <a:gd name="T23" fmla="*/ 415 w 415"/>
              <a:gd name="T24" fmla="*/ 365 h 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5" h="365">
                <a:moveTo>
                  <a:pt x="40" y="0"/>
                </a:moveTo>
                <a:lnTo>
                  <a:pt x="25" y="136"/>
                </a:lnTo>
                <a:lnTo>
                  <a:pt x="0" y="331"/>
                </a:lnTo>
                <a:lnTo>
                  <a:pt x="120" y="342"/>
                </a:lnTo>
                <a:lnTo>
                  <a:pt x="401" y="365"/>
                </a:lnTo>
                <a:lnTo>
                  <a:pt x="415" y="37"/>
                </a:lnTo>
                <a:lnTo>
                  <a:pt x="40" y="0"/>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31" name="Freeform 31">
            <a:extLst>
              <a:ext uri="{FF2B5EF4-FFF2-40B4-BE49-F238E27FC236}">
                <a16:creationId xmlns:a16="http://schemas.microsoft.com/office/drawing/2014/main" id="{D6D6ACEA-7515-4D92-BC8F-514F2F641E3C}"/>
              </a:ext>
            </a:extLst>
          </p:cNvPr>
          <p:cNvSpPr>
            <a:spLocks/>
          </p:cNvSpPr>
          <p:nvPr/>
        </p:nvSpPr>
        <p:spPr bwMode="auto">
          <a:xfrm>
            <a:off x="6949959" y="3342227"/>
            <a:ext cx="664364" cy="532693"/>
          </a:xfrm>
          <a:custGeom>
            <a:avLst/>
            <a:gdLst>
              <a:gd name="T0" fmla="*/ 36 w 433"/>
              <a:gd name="T1" fmla="*/ 0 h 347"/>
              <a:gd name="T2" fmla="*/ 14 w 433"/>
              <a:gd name="T3" fmla="*/ 208 h 347"/>
              <a:gd name="T4" fmla="*/ 0 w 433"/>
              <a:gd name="T5" fmla="*/ 328 h 347"/>
              <a:gd name="T6" fmla="*/ 216 w 433"/>
              <a:gd name="T7" fmla="*/ 339 h 347"/>
              <a:gd name="T8" fmla="*/ 423 w 433"/>
              <a:gd name="T9" fmla="*/ 347 h 347"/>
              <a:gd name="T10" fmla="*/ 430 w 433"/>
              <a:gd name="T11" fmla="*/ 184 h 347"/>
              <a:gd name="T12" fmla="*/ 433 w 433"/>
              <a:gd name="T13" fmla="*/ 26 h 347"/>
              <a:gd name="T14" fmla="*/ 315 w 433"/>
              <a:gd name="T15" fmla="*/ 23 h 347"/>
              <a:gd name="T16" fmla="*/ 36 w 433"/>
              <a:gd name="T17" fmla="*/ 0 h 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3"/>
              <a:gd name="T28" fmla="*/ 0 h 347"/>
              <a:gd name="T29" fmla="*/ 433 w 433"/>
              <a:gd name="T30" fmla="*/ 347 h 3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3" h="347">
                <a:moveTo>
                  <a:pt x="36" y="0"/>
                </a:moveTo>
                <a:lnTo>
                  <a:pt x="14" y="208"/>
                </a:lnTo>
                <a:lnTo>
                  <a:pt x="0" y="328"/>
                </a:lnTo>
                <a:lnTo>
                  <a:pt x="216" y="339"/>
                </a:lnTo>
                <a:lnTo>
                  <a:pt x="423" y="347"/>
                </a:lnTo>
                <a:lnTo>
                  <a:pt x="430" y="184"/>
                </a:lnTo>
                <a:lnTo>
                  <a:pt x="433" y="26"/>
                </a:lnTo>
                <a:lnTo>
                  <a:pt x="315" y="23"/>
                </a:lnTo>
                <a:lnTo>
                  <a:pt x="36" y="0"/>
                </a:lnTo>
                <a:close/>
              </a:path>
            </a:pathLst>
          </a:custGeom>
          <a:solidFill>
            <a:schemeClr val="accent2">
              <a:lumMod val="75000"/>
            </a:schemeClr>
          </a:solidFill>
          <a:ln w="12700">
            <a:solidFill>
              <a:schemeClr val="bg1"/>
            </a:solidFill>
            <a:round/>
            <a:headEnd/>
            <a:tailEnd/>
          </a:ln>
        </p:spPr>
        <p:txBody>
          <a:bodyPr/>
          <a:lstStyle/>
          <a:p>
            <a:pPr>
              <a:defRPr/>
            </a:pPr>
            <a:endParaRPr lang="en-GB"/>
          </a:p>
        </p:txBody>
      </p:sp>
      <p:sp>
        <p:nvSpPr>
          <p:cNvPr id="32" name="Freeform 32">
            <a:extLst>
              <a:ext uri="{FF2B5EF4-FFF2-40B4-BE49-F238E27FC236}">
                <a16:creationId xmlns:a16="http://schemas.microsoft.com/office/drawing/2014/main" id="{BD243140-BC13-4830-B0F6-837304E343AD}"/>
              </a:ext>
            </a:extLst>
          </p:cNvPr>
          <p:cNvSpPr>
            <a:spLocks/>
          </p:cNvSpPr>
          <p:nvPr/>
        </p:nvSpPr>
        <p:spPr bwMode="auto">
          <a:xfrm>
            <a:off x="6351572" y="3788953"/>
            <a:ext cx="602991" cy="719981"/>
          </a:xfrm>
          <a:custGeom>
            <a:avLst/>
            <a:gdLst>
              <a:gd name="T0" fmla="*/ 100 w 393"/>
              <a:gd name="T1" fmla="*/ 0 h 469"/>
              <a:gd name="T2" fmla="*/ 92 w 393"/>
              <a:gd name="T3" fmla="*/ 61 h 469"/>
              <a:gd name="T4" fmla="*/ 58 w 393"/>
              <a:gd name="T5" fmla="*/ 54 h 469"/>
              <a:gd name="T6" fmla="*/ 61 w 393"/>
              <a:gd name="T7" fmla="*/ 133 h 469"/>
              <a:gd name="T8" fmla="*/ 44 w 393"/>
              <a:gd name="T9" fmla="*/ 148 h 469"/>
              <a:gd name="T10" fmla="*/ 68 w 393"/>
              <a:gd name="T11" fmla="*/ 197 h 469"/>
              <a:gd name="T12" fmla="*/ 44 w 393"/>
              <a:gd name="T13" fmla="*/ 218 h 469"/>
              <a:gd name="T14" fmla="*/ 31 w 393"/>
              <a:gd name="T15" fmla="*/ 253 h 469"/>
              <a:gd name="T16" fmla="*/ 12 w 393"/>
              <a:gd name="T17" fmla="*/ 287 h 469"/>
              <a:gd name="T18" fmla="*/ 26 w 393"/>
              <a:gd name="T19" fmla="*/ 307 h 469"/>
              <a:gd name="T20" fmla="*/ 3 w 393"/>
              <a:gd name="T21" fmla="*/ 315 h 469"/>
              <a:gd name="T22" fmla="*/ 0 w 393"/>
              <a:gd name="T23" fmla="*/ 347 h 469"/>
              <a:gd name="T24" fmla="*/ 221 w 393"/>
              <a:gd name="T25" fmla="*/ 467 h 469"/>
              <a:gd name="T26" fmla="*/ 346 w 393"/>
              <a:gd name="T27" fmla="*/ 469 h 469"/>
              <a:gd name="T28" fmla="*/ 393 w 393"/>
              <a:gd name="T29" fmla="*/ 37 h 469"/>
              <a:gd name="T30" fmla="*/ 100 w 393"/>
              <a:gd name="T31" fmla="*/ 0 h 4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3"/>
              <a:gd name="T49" fmla="*/ 0 h 469"/>
              <a:gd name="T50" fmla="*/ 393 w 393"/>
              <a:gd name="T51" fmla="*/ 469 h 4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3" h="469">
                <a:moveTo>
                  <a:pt x="100" y="0"/>
                </a:moveTo>
                <a:lnTo>
                  <a:pt x="92" y="61"/>
                </a:lnTo>
                <a:lnTo>
                  <a:pt x="58" y="54"/>
                </a:lnTo>
                <a:lnTo>
                  <a:pt x="61" y="133"/>
                </a:lnTo>
                <a:lnTo>
                  <a:pt x="44" y="148"/>
                </a:lnTo>
                <a:lnTo>
                  <a:pt x="68" y="197"/>
                </a:lnTo>
                <a:lnTo>
                  <a:pt x="44" y="218"/>
                </a:lnTo>
                <a:lnTo>
                  <a:pt x="31" y="253"/>
                </a:lnTo>
                <a:lnTo>
                  <a:pt x="12" y="287"/>
                </a:lnTo>
                <a:lnTo>
                  <a:pt x="26" y="307"/>
                </a:lnTo>
                <a:lnTo>
                  <a:pt x="3" y="315"/>
                </a:lnTo>
                <a:lnTo>
                  <a:pt x="0" y="347"/>
                </a:lnTo>
                <a:lnTo>
                  <a:pt x="221" y="467"/>
                </a:lnTo>
                <a:lnTo>
                  <a:pt x="346" y="469"/>
                </a:lnTo>
                <a:lnTo>
                  <a:pt x="393" y="37"/>
                </a:lnTo>
                <a:lnTo>
                  <a:pt x="100" y="0"/>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33" name="Freeform 33">
            <a:extLst>
              <a:ext uri="{FF2B5EF4-FFF2-40B4-BE49-F238E27FC236}">
                <a16:creationId xmlns:a16="http://schemas.microsoft.com/office/drawing/2014/main" id="{490622D3-F5C5-42E0-9F8D-83AD1F7AC115}"/>
              </a:ext>
            </a:extLst>
          </p:cNvPr>
          <p:cNvSpPr>
            <a:spLocks/>
          </p:cNvSpPr>
          <p:nvPr/>
        </p:nvSpPr>
        <p:spPr bwMode="auto">
          <a:xfrm>
            <a:off x="6877845" y="3839613"/>
            <a:ext cx="639814" cy="683138"/>
          </a:xfrm>
          <a:custGeom>
            <a:avLst/>
            <a:gdLst>
              <a:gd name="T0" fmla="*/ 50 w 417"/>
              <a:gd name="T1" fmla="*/ 0 h 445"/>
              <a:gd name="T2" fmla="*/ 417 w 417"/>
              <a:gd name="T3" fmla="*/ 18 h 445"/>
              <a:gd name="T4" fmla="*/ 399 w 417"/>
              <a:gd name="T5" fmla="*/ 411 h 445"/>
              <a:gd name="T6" fmla="*/ 280 w 417"/>
              <a:gd name="T7" fmla="*/ 403 h 445"/>
              <a:gd name="T8" fmla="*/ 168 w 417"/>
              <a:gd name="T9" fmla="*/ 400 h 445"/>
              <a:gd name="T10" fmla="*/ 168 w 417"/>
              <a:gd name="T11" fmla="*/ 415 h 445"/>
              <a:gd name="T12" fmla="*/ 75 w 417"/>
              <a:gd name="T13" fmla="*/ 415 h 445"/>
              <a:gd name="T14" fmla="*/ 70 w 417"/>
              <a:gd name="T15" fmla="*/ 445 h 445"/>
              <a:gd name="T16" fmla="*/ 0 w 417"/>
              <a:gd name="T17" fmla="*/ 435 h 445"/>
              <a:gd name="T18" fmla="*/ 39 w 417"/>
              <a:gd name="T19" fmla="*/ 102 h 445"/>
              <a:gd name="T20" fmla="*/ 50 w 417"/>
              <a:gd name="T21" fmla="*/ 0 h 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7"/>
              <a:gd name="T34" fmla="*/ 0 h 445"/>
              <a:gd name="T35" fmla="*/ 417 w 417"/>
              <a:gd name="T36" fmla="*/ 445 h 4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7" h="445">
                <a:moveTo>
                  <a:pt x="50" y="0"/>
                </a:moveTo>
                <a:lnTo>
                  <a:pt x="417" y="18"/>
                </a:lnTo>
                <a:lnTo>
                  <a:pt x="399" y="411"/>
                </a:lnTo>
                <a:lnTo>
                  <a:pt x="280" y="403"/>
                </a:lnTo>
                <a:lnTo>
                  <a:pt x="168" y="400"/>
                </a:lnTo>
                <a:lnTo>
                  <a:pt x="168" y="415"/>
                </a:lnTo>
                <a:lnTo>
                  <a:pt x="75" y="415"/>
                </a:lnTo>
                <a:lnTo>
                  <a:pt x="70" y="445"/>
                </a:lnTo>
                <a:lnTo>
                  <a:pt x="0" y="435"/>
                </a:lnTo>
                <a:lnTo>
                  <a:pt x="39" y="102"/>
                </a:lnTo>
                <a:lnTo>
                  <a:pt x="50" y="0"/>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34" name="Freeform 34">
            <a:extLst>
              <a:ext uri="{FF2B5EF4-FFF2-40B4-BE49-F238E27FC236}">
                <a16:creationId xmlns:a16="http://schemas.microsoft.com/office/drawing/2014/main" id="{42B0356F-9A64-4822-97EB-C1B588A1B352}"/>
              </a:ext>
            </a:extLst>
          </p:cNvPr>
          <p:cNvSpPr>
            <a:spLocks/>
          </p:cNvSpPr>
          <p:nvPr/>
        </p:nvSpPr>
        <p:spPr bwMode="auto">
          <a:xfrm>
            <a:off x="7459356" y="2367412"/>
            <a:ext cx="624471" cy="392996"/>
          </a:xfrm>
          <a:custGeom>
            <a:avLst/>
            <a:gdLst>
              <a:gd name="T0" fmla="*/ 1 w 407"/>
              <a:gd name="T1" fmla="*/ 0 h 256"/>
              <a:gd name="T2" fmla="*/ 342 w 407"/>
              <a:gd name="T3" fmla="*/ 8 h 256"/>
              <a:gd name="T4" fmla="*/ 367 w 407"/>
              <a:gd name="T5" fmla="*/ 83 h 256"/>
              <a:gd name="T6" fmla="*/ 391 w 407"/>
              <a:gd name="T7" fmla="*/ 141 h 256"/>
              <a:gd name="T8" fmla="*/ 407 w 407"/>
              <a:gd name="T9" fmla="*/ 235 h 256"/>
              <a:gd name="T10" fmla="*/ 397 w 407"/>
              <a:gd name="T11" fmla="*/ 256 h 256"/>
              <a:gd name="T12" fmla="*/ 272 w 407"/>
              <a:gd name="T13" fmla="*/ 253 h 256"/>
              <a:gd name="T14" fmla="*/ 0 w 407"/>
              <a:gd name="T15" fmla="*/ 248 h 256"/>
              <a:gd name="T16" fmla="*/ 1 w 407"/>
              <a:gd name="T17" fmla="*/ 0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7"/>
              <a:gd name="T28" fmla="*/ 0 h 256"/>
              <a:gd name="T29" fmla="*/ 407 w 407"/>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7" h="256">
                <a:moveTo>
                  <a:pt x="1" y="0"/>
                </a:moveTo>
                <a:lnTo>
                  <a:pt x="342" y="8"/>
                </a:lnTo>
                <a:lnTo>
                  <a:pt x="367" y="83"/>
                </a:lnTo>
                <a:lnTo>
                  <a:pt x="391" y="141"/>
                </a:lnTo>
                <a:lnTo>
                  <a:pt x="407" y="235"/>
                </a:lnTo>
                <a:lnTo>
                  <a:pt x="397" y="256"/>
                </a:lnTo>
                <a:lnTo>
                  <a:pt x="272" y="253"/>
                </a:lnTo>
                <a:lnTo>
                  <a:pt x="0" y="248"/>
                </a:lnTo>
                <a:lnTo>
                  <a:pt x="1" y="0"/>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35" name="Freeform 35">
            <a:extLst>
              <a:ext uri="{FF2B5EF4-FFF2-40B4-BE49-F238E27FC236}">
                <a16:creationId xmlns:a16="http://schemas.microsoft.com/office/drawing/2014/main" id="{CF906C3D-6C0B-43C0-96EF-11535CEF847D}"/>
              </a:ext>
            </a:extLst>
          </p:cNvPr>
          <p:cNvSpPr>
            <a:spLocks/>
          </p:cNvSpPr>
          <p:nvPr/>
        </p:nvSpPr>
        <p:spPr bwMode="auto">
          <a:xfrm>
            <a:off x="7442478" y="2746592"/>
            <a:ext cx="656692" cy="460542"/>
          </a:xfrm>
          <a:custGeom>
            <a:avLst/>
            <a:gdLst>
              <a:gd name="T0" fmla="*/ 8 w 428"/>
              <a:gd name="T1" fmla="*/ 0 h 300"/>
              <a:gd name="T2" fmla="*/ 7 w 428"/>
              <a:gd name="T3" fmla="*/ 116 h 300"/>
              <a:gd name="T4" fmla="*/ 0 w 428"/>
              <a:gd name="T5" fmla="*/ 252 h 300"/>
              <a:gd name="T6" fmla="*/ 311 w 428"/>
              <a:gd name="T7" fmla="*/ 257 h 300"/>
              <a:gd name="T8" fmla="*/ 344 w 428"/>
              <a:gd name="T9" fmla="*/ 276 h 300"/>
              <a:gd name="T10" fmla="*/ 367 w 428"/>
              <a:gd name="T11" fmla="*/ 250 h 300"/>
              <a:gd name="T12" fmla="*/ 428 w 428"/>
              <a:gd name="T13" fmla="*/ 300 h 300"/>
              <a:gd name="T14" fmla="*/ 419 w 428"/>
              <a:gd name="T15" fmla="*/ 248 h 300"/>
              <a:gd name="T16" fmla="*/ 425 w 428"/>
              <a:gd name="T17" fmla="*/ 208 h 300"/>
              <a:gd name="T18" fmla="*/ 428 w 428"/>
              <a:gd name="T19" fmla="*/ 71 h 300"/>
              <a:gd name="T20" fmla="*/ 401 w 428"/>
              <a:gd name="T21" fmla="*/ 42 h 300"/>
              <a:gd name="T22" fmla="*/ 412 w 428"/>
              <a:gd name="T23" fmla="*/ 4 h 300"/>
              <a:gd name="T24" fmla="*/ 208 w 428"/>
              <a:gd name="T25" fmla="*/ 3 h 300"/>
              <a:gd name="T26" fmla="*/ 8 w 428"/>
              <a:gd name="T27" fmla="*/ 0 h 3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8"/>
              <a:gd name="T43" fmla="*/ 0 h 300"/>
              <a:gd name="T44" fmla="*/ 428 w 428"/>
              <a:gd name="T45" fmla="*/ 300 h 3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8" h="300">
                <a:moveTo>
                  <a:pt x="8" y="0"/>
                </a:moveTo>
                <a:lnTo>
                  <a:pt x="7" y="116"/>
                </a:lnTo>
                <a:lnTo>
                  <a:pt x="0" y="252"/>
                </a:lnTo>
                <a:lnTo>
                  <a:pt x="311" y="257"/>
                </a:lnTo>
                <a:lnTo>
                  <a:pt x="344" y="276"/>
                </a:lnTo>
                <a:lnTo>
                  <a:pt x="367" y="250"/>
                </a:lnTo>
                <a:lnTo>
                  <a:pt x="428" y="300"/>
                </a:lnTo>
                <a:lnTo>
                  <a:pt x="419" y="248"/>
                </a:lnTo>
                <a:lnTo>
                  <a:pt x="425" y="208"/>
                </a:lnTo>
                <a:lnTo>
                  <a:pt x="428" y="71"/>
                </a:lnTo>
                <a:lnTo>
                  <a:pt x="401" y="42"/>
                </a:lnTo>
                <a:lnTo>
                  <a:pt x="412" y="4"/>
                </a:lnTo>
                <a:lnTo>
                  <a:pt x="208" y="3"/>
                </a:lnTo>
                <a:lnTo>
                  <a:pt x="8" y="0"/>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36" name="Freeform 36">
            <a:extLst>
              <a:ext uri="{FF2B5EF4-FFF2-40B4-BE49-F238E27FC236}">
                <a16:creationId xmlns:a16="http://schemas.microsoft.com/office/drawing/2014/main" id="{2CA52A0C-8755-4FA8-9AB2-E7AF5F8DF1E8}"/>
              </a:ext>
            </a:extLst>
          </p:cNvPr>
          <p:cNvSpPr>
            <a:spLocks/>
          </p:cNvSpPr>
          <p:nvPr/>
        </p:nvSpPr>
        <p:spPr bwMode="auto">
          <a:xfrm>
            <a:off x="7433272" y="3128842"/>
            <a:ext cx="782507" cy="379180"/>
          </a:xfrm>
          <a:custGeom>
            <a:avLst/>
            <a:gdLst>
              <a:gd name="T0" fmla="*/ 5 w 510"/>
              <a:gd name="T1" fmla="*/ 0 h 247"/>
              <a:gd name="T2" fmla="*/ 0 w 510"/>
              <a:gd name="T3" fmla="*/ 163 h 247"/>
              <a:gd name="T4" fmla="*/ 115 w 510"/>
              <a:gd name="T5" fmla="*/ 167 h 247"/>
              <a:gd name="T6" fmla="*/ 114 w 510"/>
              <a:gd name="T7" fmla="*/ 247 h 247"/>
              <a:gd name="T8" fmla="*/ 269 w 510"/>
              <a:gd name="T9" fmla="*/ 245 h 247"/>
              <a:gd name="T10" fmla="*/ 408 w 510"/>
              <a:gd name="T11" fmla="*/ 242 h 247"/>
              <a:gd name="T12" fmla="*/ 510 w 510"/>
              <a:gd name="T13" fmla="*/ 245 h 247"/>
              <a:gd name="T14" fmla="*/ 478 w 510"/>
              <a:gd name="T15" fmla="*/ 175 h 247"/>
              <a:gd name="T16" fmla="*/ 456 w 510"/>
              <a:gd name="T17" fmla="*/ 110 h 247"/>
              <a:gd name="T18" fmla="*/ 432 w 510"/>
              <a:gd name="T19" fmla="*/ 43 h 247"/>
              <a:gd name="T20" fmla="*/ 374 w 510"/>
              <a:gd name="T21" fmla="*/ 1 h 247"/>
              <a:gd name="T22" fmla="*/ 348 w 510"/>
              <a:gd name="T23" fmla="*/ 26 h 247"/>
              <a:gd name="T24" fmla="*/ 316 w 510"/>
              <a:gd name="T25" fmla="*/ 8 h 247"/>
              <a:gd name="T26" fmla="*/ 177 w 510"/>
              <a:gd name="T27" fmla="*/ 3 h 247"/>
              <a:gd name="T28" fmla="*/ 5 w 510"/>
              <a:gd name="T29" fmla="*/ 0 h 2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0"/>
              <a:gd name="T46" fmla="*/ 0 h 247"/>
              <a:gd name="T47" fmla="*/ 510 w 510"/>
              <a:gd name="T48" fmla="*/ 247 h 2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0" h="247">
                <a:moveTo>
                  <a:pt x="5" y="0"/>
                </a:moveTo>
                <a:lnTo>
                  <a:pt x="0" y="163"/>
                </a:lnTo>
                <a:lnTo>
                  <a:pt x="115" y="167"/>
                </a:lnTo>
                <a:lnTo>
                  <a:pt x="114" y="247"/>
                </a:lnTo>
                <a:lnTo>
                  <a:pt x="269" y="245"/>
                </a:lnTo>
                <a:lnTo>
                  <a:pt x="408" y="242"/>
                </a:lnTo>
                <a:lnTo>
                  <a:pt x="510" y="245"/>
                </a:lnTo>
                <a:lnTo>
                  <a:pt x="478" y="175"/>
                </a:lnTo>
                <a:lnTo>
                  <a:pt x="456" y="110"/>
                </a:lnTo>
                <a:lnTo>
                  <a:pt x="432" y="43"/>
                </a:lnTo>
                <a:lnTo>
                  <a:pt x="374" y="1"/>
                </a:lnTo>
                <a:lnTo>
                  <a:pt x="348" y="26"/>
                </a:lnTo>
                <a:lnTo>
                  <a:pt x="316" y="8"/>
                </a:lnTo>
                <a:lnTo>
                  <a:pt x="177" y="3"/>
                </a:lnTo>
                <a:lnTo>
                  <a:pt x="5" y="0"/>
                </a:lnTo>
                <a:close/>
              </a:path>
            </a:pathLst>
          </a:custGeom>
          <a:solidFill>
            <a:schemeClr val="accent2">
              <a:lumMod val="75000"/>
            </a:schemeClr>
          </a:solidFill>
          <a:ln w="12700">
            <a:solidFill>
              <a:schemeClr val="bg1"/>
            </a:solidFill>
            <a:round/>
            <a:headEnd/>
            <a:tailEnd/>
          </a:ln>
        </p:spPr>
        <p:txBody>
          <a:bodyPr/>
          <a:lstStyle/>
          <a:p>
            <a:pPr>
              <a:defRPr/>
            </a:pPr>
            <a:endParaRPr lang="en-GB"/>
          </a:p>
        </p:txBody>
      </p:sp>
      <p:sp>
        <p:nvSpPr>
          <p:cNvPr id="37" name="Freeform 37">
            <a:extLst>
              <a:ext uri="{FF2B5EF4-FFF2-40B4-BE49-F238E27FC236}">
                <a16:creationId xmlns:a16="http://schemas.microsoft.com/office/drawing/2014/main" id="{4772AEAA-CD84-4980-8458-6D8D36B38110}"/>
              </a:ext>
            </a:extLst>
          </p:cNvPr>
          <p:cNvSpPr>
            <a:spLocks/>
          </p:cNvSpPr>
          <p:nvPr/>
        </p:nvSpPr>
        <p:spPr bwMode="auto">
          <a:xfrm>
            <a:off x="7598979" y="3498811"/>
            <a:ext cx="688913" cy="377645"/>
          </a:xfrm>
          <a:custGeom>
            <a:avLst/>
            <a:gdLst>
              <a:gd name="T0" fmla="*/ 5 w 449"/>
              <a:gd name="T1" fmla="*/ 2 h 246"/>
              <a:gd name="T2" fmla="*/ 3 w 449"/>
              <a:gd name="T3" fmla="*/ 143 h 246"/>
              <a:gd name="T4" fmla="*/ 0 w 449"/>
              <a:gd name="T5" fmla="*/ 243 h 246"/>
              <a:gd name="T6" fmla="*/ 449 w 449"/>
              <a:gd name="T7" fmla="*/ 246 h 246"/>
              <a:gd name="T8" fmla="*/ 440 w 449"/>
              <a:gd name="T9" fmla="*/ 118 h 246"/>
              <a:gd name="T10" fmla="*/ 440 w 449"/>
              <a:gd name="T11" fmla="*/ 69 h 246"/>
              <a:gd name="T12" fmla="*/ 404 w 449"/>
              <a:gd name="T13" fmla="*/ 40 h 246"/>
              <a:gd name="T14" fmla="*/ 415 w 449"/>
              <a:gd name="T15" fmla="*/ 14 h 246"/>
              <a:gd name="T16" fmla="*/ 399 w 449"/>
              <a:gd name="T17" fmla="*/ 0 h 246"/>
              <a:gd name="T18" fmla="*/ 196 w 449"/>
              <a:gd name="T19" fmla="*/ 2 h 246"/>
              <a:gd name="T20" fmla="*/ 5 w 449"/>
              <a:gd name="T21" fmla="*/ 2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
              <a:gd name="T34" fmla="*/ 0 h 246"/>
              <a:gd name="T35" fmla="*/ 449 w 449"/>
              <a:gd name="T36" fmla="*/ 246 h 2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 h="246">
                <a:moveTo>
                  <a:pt x="5" y="2"/>
                </a:moveTo>
                <a:lnTo>
                  <a:pt x="3" y="143"/>
                </a:lnTo>
                <a:lnTo>
                  <a:pt x="0" y="243"/>
                </a:lnTo>
                <a:lnTo>
                  <a:pt x="449" y="246"/>
                </a:lnTo>
                <a:lnTo>
                  <a:pt x="440" y="118"/>
                </a:lnTo>
                <a:lnTo>
                  <a:pt x="440" y="69"/>
                </a:lnTo>
                <a:lnTo>
                  <a:pt x="404" y="40"/>
                </a:lnTo>
                <a:lnTo>
                  <a:pt x="415" y="14"/>
                </a:lnTo>
                <a:lnTo>
                  <a:pt x="399" y="0"/>
                </a:lnTo>
                <a:lnTo>
                  <a:pt x="196" y="2"/>
                </a:lnTo>
                <a:lnTo>
                  <a:pt x="5" y="2"/>
                </a:lnTo>
                <a:close/>
              </a:path>
            </a:pathLst>
          </a:custGeom>
          <a:solidFill>
            <a:schemeClr val="accent2">
              <a:lumMod val="75000"/>
            </a:schemeClr>
          </a:solidFill>
          <a:ln w="12700">
            <a:solidFill>
              <a:schemeClr val="bg1"/>
            </a:solidFill>
            <a:round/>
            <a:headEnd/>
            <a:tailEnd/>
          </a:ln>
        </p:spPr>
        <p:txBody>
          <a:bodyPr/>
          <a:lstStyle/>
          <a:p>
            <a:pPr>
              <a:defRPr/>
            </a:pPr>
            <a:endParaRPr lang="en-GB"/>
          </a:p>
        </p:txBody>
      </p:sp>
      <p:sp>
        <p:nvSpPr>
          <p:cNvPr id="38" name="Freeform 38">
            <a:extLst>
              <a:ext uri="{FF2B5EF4-FFF2-40B4-BE49-F238E27FC236}">
                <a16:creationId xmlns:a16="http://schemas.microsoft.com/office/drawing/2014/main" id="{C01B4EC2-D692-49F9-80A0-F2AF1DD01699}"/>
              </a:ext>
            </a:extLst>
          </p:cNvPr>
          <p:cNvSpPr>
            <a:spLocks/>
          </p:cNvSpPr>
          <p:nvPr/>
        </p:nvSpPr>
        <p:spPr bwMode="auto">
          <a:xfrm>
            <a:off x="7506919" y="3867245"/>
            <a:ext cx="802453" cy="414488"/>
          </a:xfrm>
          <a:custGeom>
            <a:avLst/>
            <a:gdLst>
              <a:gd name="T0" fmla="*/ 3 w 523"/>
              <a:gd name="T1" fmla="*/ 0 h 270"/>
              <a:gd name="T2" fmla="*/ 0 w 523"/>
              <a:gd name="T3" fmla="*/ 48 h 270"/>
              <a:gd name="T4" fmla="*/ 186 w 523"/>
              <a:gd name="T5" fmla="*/ 55 h 270"/>
              <a:gd name="T6" fmla="*/ 187 w 523"/>
              <a:gd name="T7" fmla="*/ 209 h 270"/>
              <a:gd name="T8" fmla="*/ 282 w 523"/>
              <a:gd name="T9" fmla="*/ 251 h 270"/>
              <a:gd name="T10" fmla="*/ 308 w 523"/>
              <a:gd name="T11" fmla="*/ 236 h 270"/>
              <a:gd name="T12" fmla="*/ 369 w 523"/>
              <a:gd name="T13" fmla="*/ 270 h 270"/>
              <a:gd name="T14" fmla="*/ 408 w 523"/>
              <a:gd name="T15" fmla="*/ 269 h 270"/>
              <a:gd name="T16" fmla="*/ 480 w 523"/>
              <a:gd name="T17" fmla="*/ 236 h 270"/>
              <a:gd name="T18" fmla="*/ 523 w 523"/>
              <a:gd name="T19" fmla="*/ 268 h 270"/>
              <a:gd name="T20" fmla="*/ 523 w 523"/>
              <a:gd name="T21" fmla="*/ 101 h 270"/>
              <a:gd name="T22" fmla="*/ 510 w 523"/>
              <a:gd name="T23" fmla="*/ 3 h 270"/>
              <a:gd name="T24" fmla="*/ 3 w 523"/>
              <a:gd name="T25" fmla="*/ 0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3"/>
              <a:gd name="T40" fmla="*/ 0 h 270"/>
              <a:gd name="T41" fmla="*/ 523 w 523"/>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3" h="270">
                <a:moveTo>
                  <a:pt x="3" y="0"/>
                </a:moveTo>
                <a:lnTo>
                  <a:pt x="0" y="48"/>
                </a:lnTo>
                <a:lnTo>
                  <a:pt x="186" y="55"/>
                </a:lnTo>
                <a:lnTo>
                  <a:pt x="187" y="209"/>
                </a:lnTo>
                <a:lnTo>
                  <a:pt x="282" y="251"/>
                </a:lnTo>
                <a:lnTo>
                  <a:pt x="308" y="236"/>
                </a:lnTo>
                <a:lnTo>
                  <a:pt x="369" y="270"/>
                </a:lnTo>
                <a:lnTo>
                  <a:pt x="408" y="269"/>
                </a:lnTo>
                <a:lnTo>
                  <a:pt x="480" y="236"/>
                </a:lnTo>
                <a:lnTo>
                  <a:pt x="523" y="268"/>
                </a:lnTo>
                <a:lnTo>
                  <a:pt x="523" y="101"/>
                </a:lnTo>
                <a:lnTo>
                  <a:pt x="510" y="3"/>
                </a:lnTo>
                <a:lnTo>
                  <a:pt x="3" y="0"/>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39" name="Freeform 39">
            <a:extLst>
              <a:ext uri="{FF2B5EF4-FFF2-40B4-BE49-F238E27FC236}">
                <a16:creationId xmlns:a16="http://schemas.microsoft.com/office/drawing/2014/main" id="{B2DF8457-C0E8-41F9-A21A-69B36AD4757D}"/>
              </a:ext>
            </a:extLst>
          </p:cNvPr>
          <p:cNvSpPr>
            <a:spLocks/>
          </p:cNvSpPr>
          <p:nvPr/>
        </p:nvSpPr>
        <p:spPr bwMode="auto">
          <a:xfrm>
            <a:off x="8083827" y="3039804"/>
            <a:ext cx="543152" cy="379180"/>
          </a:xfrm>
          <a:custGeom>
            <a:avLst/>
            <a:gdLst>
              <a:gd name="T0" fmla="*/ 6 w 354"/>
              <a:gd name="T1" fmla="*/ 13 h 247"/>
              <a:gd name="T2" fmla="*/ 0 w 354"/>
              <a:gd name="T3" fmla="*/ 57 h 247"/>
              <a:gd name="T4" fmla="*/ 8 w 354"/>
              <a:gd name="T5" fmla="*/ 103 h 247"/>
              <a:gd name="T6" fmla="*/ 41 w 354"/>
              <a:gd name="T7" fmla="*/ 197 h 247"/>
              <a:gd name="T8" fmla="*/ 59 w 354"/>
              <a:gd name="T9" fmla="*/ 247 h 247"/>
              <a:gd name="T10" fmla="*/ 267 w 354"/>
              <a:gd name="T11" fmla="*/ 235 h 247"/>
              <a:gd name="T12" fmla="*/ 301 w 354"/>
              <a:gd name="T13" fmla="*/ 247 h 247"/>
              <a:gd name="T14" fmla="*/ 322 w 354"/>
              <a:gd name="T15" fmla="*/ 199 h 247"/>
              <a:gd name="T16" fmla="*/ 314 w 354"/>
              <a:gd name="T17" fmla="*/ 165 h 247"/>
              <a:gd name="T18" fmla="*/ 349 w 354"/>
              <a:gd name="T19" fmla="*/ 158 h 247"/>
              <a:gd name="T20" fmla="*/ 354 w 354"/>
              <a:gd name="T21" fmla="*/ 104 h 247"/>
              <a:gd name="T22" fmla="*/ 333 w 354"/>
              <a:gd name="T23" fmla="*/ 80 h 247"/>
              <a:gd name="T24" fmla="*/ 297 w 354"/>
              <a:gd name="T25" fmla="*/ 57 h 247"/>
              <a:gd name="T26" fmla="*/ 304 w 354"/>
              <a:gd name="T27" fmla="*/ 24 h 247"/>
              <a:gd name="T28" fmla="*/ 289 w 354"/>
              <a:gd name="T29" fmla="*/ 0 h 247"/>
              <a:gd name="T30" fmla="*/ 211 w 354"/>
              <a:gd name="T31" fmla="*/ 4 h 247"/>
              <a:gd name="T32" fmla="*/ 133 w 354"/>
              <a:gd name="T33" fmla="*/ 7 h 247"/>
              <a:gd name="T34" fmla="*/ 6 w 354"/>
              <a:gd name="T35" fmla="*/ 13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4"/>
              <a:gd name="T55" fmla="*/ 0 h 247"/>
              <a:gd name="T56" fmla="*/ 354 w 354"/>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4" h="247">
                <a:moveTo>
                  <a:pt x="6" y="13"/>
                </a:moveTo>
                <a:lnTo>
                  <a:pt x="0" y="57"/>
                </a:lnTo>
                <a:lnTo>
                  <a:pt x="8" y="103"/>
                </a:lnTo>
                <a:lnTo>
                  <a:pt x="41" y="197"/>
                </a:lnTo>
                <a:lnTo>
                  <a:pt x="59" y="247"/>
                </a:lnTo>
                <a:lnTo>
                  <a:pt x="267" y="235"/>
                </a:lnTo>
                <a:lnTo>
                  <a:pt x="301" y="247"/>
                </a:lnTo>
                <a:lnTo>
                  <a:pt x="322" y="199"/>
                </a:lnTo>
                <a:lnTo>
                  <a:pt x="314" y="165"/>
                </a:lnTo>
                <a:lnTo>
                  <a:pt x="349" y="158"/>
                </a:lnTo>
                <a:lnTo>
                  <a:pt x="354" y="104"/>
                </a:lnTo>
                <a:lnTo>
                  <a:pt x="333" y="80"/>
                </a:lnTo>
                <a:lnTo>
                  <a:pt x="297" y="57"/>
                </a:lnTo>
                <a:lnTo>
                  <a:pt x="304" y="24"/>
                </a:lnTo>
                <a:lnTo>
                  <a:pt x="289" y="0"/>
                </a:lnTo>
                <a:lnTo>
                  <a:pt x="211" y="4"/>
                </a:lnTo>
                <a:lnTo>
                  <a:pt x="133" y="7"/>
                </a:lnTo>
                <a:lnTo>
                  <a:pt x="6" y="13"/>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40" name="Freeform 40">
            <a:extLst>
              <a:ext uri="{FF2B5EF4-FFF2-40B4-BE49-F238E27FC236}">
                <a16:creationId xmlns:a16="http://schemas.microsoft.com/office/drawing/2014/main" id="{299C1F21-42DD-429C-A22B-F2B51A63CE28}"/>
              </a:ext>
            </a:extLst>
          </p:cNvPr>
          <p:cNvSpPr>
            <a:spLocks/>
          </p:cNvSpPr>
          <p:nvPr/>
        </p:nvSpPr>
        <p:spPr bwMode="auto">
          <a:xfrm>
            <a:off x="8519576" y="3121167"/>
            <a:ext cx="388185" cy="692349"/>
          </a:xfrm>
          <a:custGeom>
            <a:avLst/>
            <a:gdLst>
              <a:gd name="T0" fmla="*/ 47 w 253"/>
              <a:gd name="T1" fmla="*/ 26 h 451"/>
              <a:gd name="T2" fmla="*/ 192 w 253"/>
              <a:gd name="T3" fmla="*/ 0 h 451"/>
              <a:gd name="T4" fmla="*/ 215 w 253"/>
              <a:gd name="T5" fmla="*/ 56 h 451"/>
              <a:gd name="T6" fmla="*/ 245 w 253"/>
              <a:gd name="T7" fmla="*/ 286 h 451"/>
              <a:gd name="T8" fmla="*/ 253 w 253"/>
              <a:gd name="T9" fmla="*/ 317 h 451"/>
              <a:gd name="T10" fmla="*/ 230 w 253"/>
              <a:gd name="T11" fmla="*/ 378 h 451"/>
              <a:gd name="T12" fmla="*/ 230 w 253"/>
              <a:gd name="T13" fmla="*/ 420 h 451"/>
              <a:gd name="T14" fmla="*/ 204 w 253"/>
              <a:gd name="T15" fmla="*/ 415 h 451"/>
              <a:gd name="T16" fmla="*/ 205 w 253"/>
              <a:gd name="T17" fmla="*/ 451 h 451"/>
              <a:gd name="T18" fmla="*/ 178 w 253"/>
              <a:gd name="T19" fmla="*/ 436 h 451"/>
              <a:gd name="T20" fmla="*/ 164 w 253"/>
              <a:gd name="T21" fmla="*/ 441 h 451"/>
              <a:gd name="T22" fmla="*/ 143 w 253"/>
              <a:gd name="T23" fmla="*/ 438 h 451"/>
              <a:gd name="T24" fmla="*/ 128 w 253"/>
              <a:gd name="T25" fmla="*/ 384 h 451"/>
              <a:gd name="T26" fmla="*/ 98 w 253"/>
              <a:gd name="T27" fmla="*/ 367 h 451"/>
              <a:gd name="T28" fmla="*/ 98 w 253"/>
              <a:gd name="T29" fmla="*/ 309 h 451"/>
              <a:gd name="T30" fmla="*/ 69 w 253"/>
              <a:gd name="T31" fmla="*/ 317 h 451"/>
              <a:gd name="T32" fmla="*/ 52 w 253"/>
              <a:gd name="T33" fmla="*/ 274 h 451"/>
              <a:gd name="T34" fmla="*/ 0 w 253"/>
              <a:gd name="T35" fmla="*/ 225 h 451"/>
              <a:gd name="T36" fmla="*/ 38 w 253"/>
              <a:gd name="T37" fmla="*/ 147 h 451"/>
              <a:gd name="T38" fmla="*/ 27 w 253"/>
              <a:gd name="T39" fmla="*/ 111 h 451"/>
              <a:gd name="T40" fmla="*/ 65 w 253"/>
              <a:gd name="T41" fmla="*/ 104 h 451"/>
              <a:gd name="T42" fmla="*/ 69 w 253"/>
              <a:gd name="T43" fmla="*/ 53 h 451"/>
              <a:gd name="T44" fmla="*/ 47 w 253"/>
              <a:gd name="T45" fmla="*/ 26 h 4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3"/>
              <a:gd name="T70" fmla="*/ 0 h 451"/>
              <a:gd name="T71" fmla="*/ 253 w 253"/>
              <a:gd name="T72" fmla="*/ 451 h 4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3" h="451">
                <a:moveTo>
                  <a:pt x="47" y="26"/>
                </a:moveTo>
                <a:lnTo>
                  <a:pt x="192" y="0"/>
                </a:lnTo>
                <a:lnTo>
                  <a:pt x="215" y="56"/>
                </a:lnTo>
                <a:lnTo>
                  <a:pt x="245" y="286"/>
                </a:lnTo>
                <a:lnTo>
                  <a:pt x="253" y="317"/>
                </a:lnTo>
                <a:lnTo>
                  <a:pt x="230" y="378"/>
                </a:lnTo>
                <a:lnTo>
                  <a:pt x="230" y="420"/>
                </a:lnTo>
                <a:lnTo>
                  <a:pt x="204" y="415"/>
                </a:lnTo>
                <a:lnTo>
                  <a:pt x="205" y="451"/>
                </a:lnTo>
                <a:lnTo>
                  <a:pt x="178" y="436"/>
                </a:lnTo>
                <a:lnTo>
                  <a:pt x="164" y="441"/>
                </a:lnTo>
                <a:lnTo>
                  <a:pt x="143" y="438"/>
                </a:lnTo>
                <a:lnTo>
                  <a:pt x="128" y="384"/>
                </a:lnTo>
                <a:lnTo>
                  <a:pt x="98" y="367"/>
                </a:lnTo>
                <a:lnTo>
                  <a:pt x="98" y="309"/>
                </a:lnTo>
                <a:lnTo>
                  <a:pt x="69" y="317"/>
                </a:lnTo>
                <a:lnTo>
                  <a:pt x="52" y="274"/>
                </a:lnTo>
                <a:lnTo>
                  <a:pt x="0" y="225"/>
                </a:lnTo>
                <a:lnTo>
                  <a:pt x="38" y="147"/>
                </a:lnTo>
                <a:lnTo>
                  <a:pt x="27" y="111"/>
                </a:lnTo>
                <a:lnTo>
                  <a:pt x="65" y="104"/>
                </a:lnTo>
                <a:lnTo>
                  <a:pt x="69" y="53"/>
                </a:lnTo>
                <a:lnTo>
                  <a:pt x="47" y="26"/>
                </a:lnTo>
                <a:close/>
              </a:path>
            </a:pathLst>
          </a:custGeom>
          <a:solidFill>
            <a:schemeClr val="accent2">
              <a:lumMod val="75000"/>
            </a:schemeClr>
          </a:solidFill>
          <a:ln w="12700">
            <a:solidFill>
              <a:schemeClr val="bg1"/>
            </a:solidFill>
            <a:round/>
            <a:headEnd/>
            <a:tailEnd/>
          </a:ln>
        </p:spPr>
        <p:txBody>
          <a:bodyPr/>
          <a:lstStyle/>
          <a:p>
            <a:pPr>
              <a:defRPr/>
            </a:pPr>
            <a:endParaRPr lang="en-GB"/>
          </a:p>
        </p:txBody>
      </p:sp>
      <p:sp>
        <p:nvSpPr>
          <p:cNvPr id="42" name="Freeform 42">
            <a:extLst>
              <a:ext uri="{FF2B5EF4-FFF2-40B4-BE49-F238E27FC236}">
                <a16:creationId xmlns:a16="http://schemas.microsoft.com/office/drawing/2014/main" id="{95ECDE43-91F0-4B16-99C1-2F2C5D33326A}"/>
              </a:ext>
            </a:extLst>
          </p:cNvPr>
          <p:cNvSpPr>
            <a:spLocks/>
          </p:cNvSpPr>
          <p:nvPr/>
        </p:nvSpPr>
        <p:spPr bwMode="auto">
          <a:xfrm>
            <a:off x="10033956" y="2869403"/>
            <a:ext cx="173379" cy="142768"/>
          </a:xfrm>
          <a:custGeom>
            <a:avLst/>
            <a:gdLst>
              <a:gd name="T0" fmla="*/ 0 w 113"/>
              <a:gd name="T1" fmla="*/ 23 h 93"/>
              <a:gd name="T2" fmla="*/ 87 w 113"/>
              <a:gd name="T3" fmla="*/ 0 h 93"/>
              <a:gd name="T4" fmla="*/ 113 w 113"/>
              <a:gd name="T5" fmla="*/ 42 h 93"/>
              <a:gd name="T6" fmla="*/ 98 w 113"/>
              <a:gd name="T7" fmla="*/ 61 h 93"/>
              <a:gd name="T8" fmla="*/ 70 w 113"/>
              <a:gd name="T9" fmla="*/ 54 h 93"/>
              <a:gd name="T10" fmla="*/ 28 w 113"/>
              <a:gd name="T11" fmla="*/ 93 h 93"/>
              <a:gd name="T12" fmla="*/ 5 w 113"/>
              <a:gd name="T13" fmla="*/ 73 h 93"/>
              <a:gd name="T14" fmla="*/ 0 w 113"/>
              <a:gd name="T15" fmla="*/ 23 h 93"/>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93"/>
              <a:gd name="T26" fmla="*/ 113 w 113"/>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93">
                <a:moveTo>
                  <a:pt x="0" y="23"/>
                </a:moveTo>
                <a:lnTo>
                  <a:pt x="87" y="0"/>
                </a:lnTo>
                <a:lnTo>
                  <a:pt x="113" y="42"/>
                </a:lnTo>
                <a:lnTo>
                  <a:pt x="98" y="61"/>
                </a:lnTo>
                <a:lnTo>
                  <a:pt x="70" y="54"/>
                </a:lnTo>
                <a:lnTo>
                  <a:pt x="28" y="93"/>
                </a:lnTo>
                <a:lnTo>
                  <a:pt x="5" y="73"/>
                </a:lnTo>
                <a:lnTo>
                  <a:pt x="0" y="23"/>
                </a:lnTo>
                <a:close/>
              </a:path>
            </a:pathLst>
          </a:custGeom>
          <a:solidFill>
            <a:schemeClr val="accent2">
              <a:lumMod val="75000"/>
            </a:schemeClr>
          </a:solidFill>
          <a:ln w="12700">
            <a:solidFill>
              <a:schemeClr val="bg1"/>
            </a:solidFill>
            <a:round/>
            <a:headEnd/>
            <a:tailEnd/>
          </a:ln>
        </p:spPr>
        <p:txBody>
          <a:bodyPr/>
          <a:lstStyle/>
          <a:p>
            <a:pPr>
              <a:defRPr/>
            </a:pPr>
            <a:endParaRPr lang="en-GB"/>
          </a:p>
        </p:txBody>
      </p:sp>
      <p:sp>
        <p:nvSpPr>
          <p:cNvPr id="43" name="Freeform 43">
            <a:extLst>
              <a:ext uri="{FF2B5EF4-FFF2-40B4-BE49-F238E27FC236}">
                <a16:creationId xmlns:a16="http://schemas.microsoft.com/office/drawing/2014/main" id="{7A39B457-17D1-4E98-A21F-2CD6E5A06203}"/>
              </a:ext>
            </a:extLst>
          </p:cNvPr>
          <p:cNvSpPr>
            <a:spLocks/>
          </p:cNvSpPr>
          <p:nvPr/>
        </p:nvSpPr>
        <p:spPr bwMode="auto">
          <a:xfrm>
            <a:off x="10167443" y="2855587"/>
            <a:ext cx="87456" cy="78292"/>
          </a:xfrm>
          <a:custGeom>
            <a:avLst/>
            <a:gdLst>
              <a:gd name="T0" fmla="*/ 0 w 57"/>
              <a:gd name="T1" fmla="*/ 9 h 51"/>
              <a:gd name="T2" fmla="*/ 24 w 57"/>
              <a:gd name="T3" fmla="*/ 0 h 51"/>
              <a:gd name="T4" fmla="*/ 57 w 57"/>
              <a:gd name="T5" fmla="*/ 26 h 51"/>
              <a:gd name="T6" fmla="*/ 50 w 57"/>
              <a:gd name="T7" fmla="*/ 33 h 51"/>
              <a:gd name="T8" fmla="*/ 34 w 57"/>
              <a:gd name="T9" fmla="*/ 33 h 51"/>
              <a:gd name="T10" fmla="*/ 26 w 57"/>
              <a:gd name="T11" fmla="*/ 51 h 51"/>
              <a:gd name="T12" fmla="*/ 0 w 57"/>
              <a:gd name="T13" fmla="*/ 9 h 51"/>
              <a:gd name="T14" fmla="*/ 0 60000 65536"/>
              <a:gd name="T15" fmla="*/ 0 60000 65536"/>
              <a:gd name="T16" fmla="*/ 0 60000 65536"/>
              <a:gd name="T17" fmla="*/ 0 60000 65536"/>
              <a:gd name="T18" fmla="*/ 0 60000 65536"/>
              <a:gd name="T19" fmla="*/ 0 60000 65536"/>
              <a:gd name="T20" fmla="*/ 0 60000 65536"/>
              <a:gd name="T21" fmla="*/ 0 w 57"/>
              <a:gd name="T22" fmla="*/ 0 h 51"/>
              <a:gd name="T23" fmla="*/ 57 w 57"/>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51">
                <a:moveTo>
                  <a:pt x="0" y="9"/>
                </a:moveTo>
                <a:lnTo>
                  <a:pt x="24" y="0"/>
                </a:lnTo>
                <a:lnTo>
                  <a:pt x="57" y="26"/>
                </a:lnTo>
                <a:lnTo>
                  <a:pt x="50" y="33"/>
                </a:lnTo>
                <a:lnTo>
                  <a:pt x="34" y="33"/>
                </a:lnTo>
                <a:lnTo>
                  <a:pt x="26" y="51"/>
                </a:lnTo>
                <a:lnTo>
                  <a:pt x="0" y="9"/>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44" name="Freeform 44">
            <a:extLst>
              <a:ext uri="{FF2B5EF4-FFF2-40B4-BE49-F238E27FC236}">
                <a16:creationId xmlns:a16="http://schemas.microsoft.com/office/drawing/2014/main" id="{4737CCE7-36E5-4129-9CB6-98C2DB0A308A}"/>
              </a:ext>
            </a:extLst>
          </p:cNvPr>
          <p:cNvSpPr>
            <a:spLocks/>
          </p:cNvSpPr>
          <p:nvPr/>
        </p:nvSpPr>
        <p:spPr bwMode="auto">
          <a:xfrm>
            <a:off x="5888445" y="2165357"/>
            <a:ext cx="624098" cy="492850"/>
          </a:xfrm>
          <a:custGeom>
            <a:avLst/>
            <a:gdLst>
              <a:gd name="T0" fmla="*/ 134 w 389"/>
              <a:gd name="T1" fmla="*/ 0 h 307"/>
              <a:gd name="T2" fmla="*/ 245 w 389"/>
              <a:gd name="T3" fmla="*/ 24 h 307"/>
              <a:gd name="T4" fmla="*/ 328 w 389"/>
              <a:gd name="T5" fmla="*/ 39 h 307"/>
              <a:gd name="T6" fmla="*/ 369 w 389"/>
              <a:gd name="T7" fmla="*/ 46 h 307"/>
              <a:gd name="T8" fmla="*/ 411 w 389"/>
              <a:gd name="T9" fmla="*/ 51 h 307"/>
              <a:gd name="T10" fmla="*/ 466 w 389"/>
              <a:gd name="T11" fmla="*/ 59 h 307"/>
              <a:gd name="T12" fmla="*/ 535 w 389"/>
              <a:gd name="T13" fmla="*/ 68 h 307"/>
              <a:gd name="T14" fmla="*/ 489 w 389"/>
              <a:gd name="T15" fmla="*/ 307 h 307"/>
              <a:gd name="T16" fmla="*/ 282 w 389"/>
              <a:gd name="T17" fmla="*/ 273 h 307"/>
              <a:gd name="T18" fmla="*/ 255 w 389"/>
              <a:gd name="T19" fmla="*/ 288 h 307"/>
              <a:gd name="T20" fmla="*/ 216 w 389"/>
              <a:gd name="T21" fmla="*/ 265 h 307"/>
              <a:gd name="T22" fmla="*/ 184 w 389"/>
              <a:gd name="T23" fmla="*/ 288 h 307"/>
              <a:gd name="T24" fmla="*/ 154 w 389"/>
              <a:gd name="T25" fmla="*/ 268 h 307"/>
              <a:gd name="T26" fmla="*/ 68 w 389"/>
              <a:gd name="T27" fmla="*/ 265 h 307"/>
              <a:gd name="T28" fmla="*/ 81 w 389"/>
              <a:gd name="T29" fmla="*/ 226 h 307"/>
              <a:gd name="T30" fmla="*/ 18 w 389"/>
              <a:gd name="T31" fmla="*/ 222 h 307"/>
              <a:gd name="T32" fmla="*/ 13 w 389"/>
              <a:gd name="T33" fmla="*/ 200 h 307"/>
              <a:gd name="T34" fmla="*/ 25 w 389"/>
              <a:gd name="T35" fmla="*/ 177 h 307"/>
              <a:gd name="T36" fmla="*/ 11 w 389"/>
              <a:gd name="T37" fmla="*/ 155 h 307"/>
              <a:gd name="T38" fmla="*/ 12 w 389"/>
              <a:gd name="T39" fmla="*/ 96 h 307"/>
              <a:gd name="T40" fmla="*/ 0 w 389"/>
              <a:gd name="T41" fmla="*/ 50 h 307"/>
              <a:gd name="T42" fmla="*/ 5 w 389"/>
              <a:gd name="T43" fmla="*/ 32 h 307"/>
              <a:gd name="T44" fmla="*/ 34 w 389"/>
              <a:gd name="T45" fmla="*/ 39 h 307"/>
              <a:gd name="T46" fmla="*/ 63 w 389"/>
              <a:gd name="T47" fmla="*/ 66 h 307"/>
              <a:gd name="T48" fmla="*/ 115 w 389"/>
              <a:gd name="T49" fmla="*/ 72 h 307"/>
              <a:gd name="T50" fmla="*/ 129 w 389"/>
              <a:gd name="T51" fmla="*/ 94 h 307"/>
              <a:gd name="T52" fmla="*/ 103 w 389"/>
              <a:gd name="T53" fmla="*/ 94 h 307"/>
              <a:gd name="T54" fmla="*/ 100 w 389"/>
              <a:gd name="T55" fmla="*/ 113 h 307"/>
              <a:gd name="T56" fmla="*/ 115 w 389"/>
              <a:gd name="T57" fmla="*/ 115 h 307"/>
              <a:gd name="T58" fmla="*/ 120 w 389"/>
              <a:gd name="T59" fmla="*/ 134 h 307"/>
              <a:gd name="T60" fmla="*/ 89 w 389"/>
              <a:gd name="T61" fmla="*/ 148 h 307"/>
              <a:gd name="T62" fmla="*/ 89 w 389"/>
              <a:gd name="T63" fmla="*/ 161 h 307"/>
              <a:gd name="T64" fmla="*/ 124 w 389"/>
              <a:gd name="T65" fmla="*/ 161 h 307"/>
              <a:gd name="T66" fmla="*/ 134 w 389"/>
              <a:gd name="T67" fmla="*/ 128 h 307"/>
              <a:gd name="T68" fmla="*/ 162 w 389"/>
              <a:gd name="T69" fmla="*/ 108 h 307"/>
              <a:gd name="T70" fmla="*/ 129 w 389"/>
              <a:gd name="T71" fmla="*/ 57 h 307"/>
              <a:gd name="T72" fmla="*/ 150 w 389"/>
              <a:gd name="T73" fmla="*/ 40 h 307"/>
              <a:gd name="T74" fmla="*/ 134 w 389"/>
              <a:gd name="T75" fmla="*/ 0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9"/>
              <a:gd name="T115" fmla="*/ 0 h 307"/>
              <a:gd name="T116" fmla="*/ 389 w 389"/>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9" h="307">
                <a:moveTo>
                  <a:pt x="98" y="0"/>
                </a:moveTo>
                <a:lnTo>
                  <a:pt x="178" y="24"/>
                </a:lnTo>
                <a:lnTo>
                  <a:pt x="239" y="39"/>
                </a:lnTo>
                <a:lnTo>
                  <a:pt x="269" y="46"/>
                </a:lnTo>
                <a:lnTo>
                  <a:pt x="299" y="51"/>
                </a:lnTo>
                <a:lnTo>
                  <a:pt x="340" y="59"/>
                </a:lnTo>
                <a:lnTo>
                  <a:pt x="389" y="68"/>
                </a:lnTo>
                <a:lnTo>
                  <a:pt x="357" y="307"/>
                </a:lnTo>
                <a:lnTo>
                  <a:pt x="206" y="273"/>
                </a:lnTo>
                <a:lnTo>
                  <a:pt x="186" y="288"/>
                </a:lnTo>
                <a:lnTo>
                  <a:pt x="158" y="265"/>
                </a:lnTo>
                <a:lnTo>
                  <a:pt x="134" y="288"/>
                </a:lnTo>
                <a:lnTo>
                  <a:pt x="112" y="268"/>
                </a:lnTo>
                <a:lnTo>
                  <a:pt x="50" y="265"/>
                </a:lnTo>
                <a:lnTo>
                  <a:pt x="59" y="226"/>
                </a:lnTo>
                <a:lnTo>
                  <a:pt x="14" y="222"/>
                </a:lnTo>
                <a:lnTo>
                  <a:pt x="9" y="200"/>
                </a:lnTo>
                <a:lnTo>
                  <a:pt x="18" y="177"/>
                </a:lnTo>
                <a:lnTo>
                  <a:pt x="7" y="155"/>
                </a:lnTo>
                <a:lnTo>
                  <a:pt x="8" y="96"/>
                </a:lnTo>
                <a:lnTo>
                  <a:pt x="0" y="50"/>
                </a:lnTo>
                <a:lnTo>
                  <a:pt x="5" y="32"/>
                </a:lnTo>
                <a:lnTo>
                  <a:pt x="25" y="39"/>
                </a:lnTo>
                <a:lnTo>
                  <a:pt x="46" y="66"/>
                </a:lnTo>
                <a:lnTo>
                  <a:pt x="84" y="72"/>
                </a:lnTo>
                <a:lnTo>
                  <a:pt x="94" y="94"/>
                </a:lnTo>
                <a:lnTo>
                  <a:pt x="75" y="94"/>
                </a:lnTo>
                <a:lnTo>
                  <a:pt x="73" y="113"/>
                </a:lnTo>
                <a:lnTo>
                  <a:pt x="84" y="115"/>
                </a:lnTo>
                <a:lnTo>
                  <a:pt x="88" y="134"/>
                </a:lnTo>
                <a:lnTo>
                  <a:pt x="65" y="148"/>
                </a:lnTo>
                <a:lnTo>
                  <a:pt x="65" y="161"/>
                </a:lnTo>
                <a:lnTo>
                  <a:pt x="91" y="161"/>
                </a:lnTo>
                <a:lnTo>
                  <a:pt x="98" y="128"/>
                </a:lnTo>
                <a:lnTo>
                  <a:pt x="118" y="108"/>
                </a:lnTo>
                <a:lnTo>
                  <a:pt x="94" y="57"/>
                </a:lnTo>
                <a:lnTo>
                  <a:pt x="109" y="40"/>
                </a:lnTo>
                <a:lnTo>
                  <a:pt x="98" y="0"/>
                </a:lnTo>
                <a:close/>
              </a:path>
            </a:pathLst>
          </a:custGeom>
          <a:solidFill>
            <a:schemeClr val="accent2">
              <a:lumMod val="75000"/>
            </a:schemeClr>
          </a:solidFill>
          <a:ln w="12700">
            <a:solidFill>
              <a:schemeClr val="bg1"/>
            </a:solidFill>
            <a:round/>
            <a:headEnd/>
            <a:tailEnd/>
          </a:ln>
        </p:spPr>
        <p:txBody>
          <a:bodyPr/>
          <a:lstStyle/>
          <a:p>
            <a:pPr>
              <a:defRPr/>
            </a:pPr>
            <a:endParaRPr lang="en-GB"/>
          </a:p>
        </p:txBody>
      </p:sp>
      <p:sp>
        <p:nvSpPr>
          <p:cNvPr id="45" name="Freeform 45">
            <a:extLst>
              <a:ext uri="{FF2B5EF4-FFF2-40B4-BE49-F238E27FC236}">
                <a16:creationId xmlns:a16="http://schemas.microsoft.com/office/drawing/2014/main" id="{39BD5492-C8F5-43BC-B03D-C93B33B9C018}"/>
              </a:ext>
            </a:extLst>
          </p:cNvPr>
          <p:cNvSpPr>
            <a:spLocks/>
          </p:cNvSpPr>
          <p:nvPr/>
        </p:nvSpPr>
        <p:spPr bwMode="auto">
          <a:xfrm>
            <a:off x="5746467" y="2498910"/>
            <a:ext cx="780792" cy="641509"/>
          </a:xfrm>
          <a:custGeom>
            <a:avLst/>
            <a:gdLst>
              <a:gd name="T0" fmla="*/ 147 w 485"/>
              <a:gd name="T1" fmla="*/ 0 h 399"/>
              <a:gd name="T2" fmla="*/ 127 w 485"/>
              <a:gd name="T3" fmla="*/ 9 h 399"/>
              <a:gd name="T4" fmla="*/ 115 w 485"/>
              <a:gd name="T5" fmla="*/ 44 h 399"/>
              <a:gd name="T6" fmla="*/ 102 w 485"/>
              <a:gd name="T7" fmla="*/ 73 h 399"/>
              <a:gd name="T8" fmla="*/ 94 w 485"/>
              <a:gd name="T9" fmla="*/ 97 h 399"/>
              <a:gd name="T10" fmla="*/ 81 w 485"/>
              <a:gd name="T11" fmla="*/ 123 h 399"/>
              <a:gd name="T12" fmla="*/ 67 w 485"/>
              <a:gd name="T13" fmla="*/ 149 h 399"/>
              <a:gd name="T14" fmla="*/ 50 w 485"/>
              <a:gd name="T15" fmla="*/ 177 h 399"/>
              <a:gd name="T16" fmla="*/ 26 w 485"/>
              <a:gd name="T17" fmla="*/ 210 h 399"/>
              <a:gd name="T18" fmla="*/ 0 w 485"/>
              <a:gd name="T19" fmla="*/ 241 h 399"/>
              <a:gd name="T20" fmla="*/ 0 w 485"/>
              <a:gd name="T21" fmla="*/ 311 h 399"/>
              <a:gd name="T22" fmla="*/ 376 w 485"/>
              <a:gd name="T23" fmla="*/ 371 h 399"/>
              <a:gd name="T24" fmla="*/ 552 w 485"/>
              <a:gd name="T25" fmla="*/ 399 h 399"/>
              <a:gd name="T26" fmla="*/ 587 w 485"/>
              <a:gd name="T27" fmla="*/ 260 h 399"/>
              <a:gd name="T28" fmla="*/ 610 w 485"/>
              <a:gd name="T29" fmla="*/ 249 h 399"/>
              <a:gd name="T30" fmla="*/ 588 w 485"/>
              <a:gd name="T31" fmla="*/ 218 h 399"/>
              <a:gd name="T32" fmla="*/ 600 w 485"/>
              <a:gd name="T33" fmla="*/ 186 h 399"/>
              <a:gd name="T34" fmla="*/ 670 w 485"/>
              <a:gd name="T35" fmla="*/ 133 h 399"/>
              <a:gd name="T36" fmla="*/ 621 w 485"/>
              <a:gd name="T37" fmla="*/ 85 h 399"/>
              <a:gd name="T38" fmla="*/ 412 w 485"/>
              <a:gd name="T39" fmla="*/ 51 h 399"/>
              <a:gd name="T40" fmla="*/ 386 w 485"/>
              <a:gd name="T41" fmla="*/ 65 h 399"/>
              <a:gd name="T42" fmla="*/ 346 w 485"/>
              <a:gd name="T43" fmla="*/ 42 h 399"/>
              <a:gd name="T44" fmla="*/ 312 w 485"/>
              <a:gd name="T45" fmla="*/ 66 h 399"/>
              <a:gd name="T46" fmla="*/ 281 w 485"/>
              <a:gd name="T47" fmla="*/ 42 h 399"/>
              <a:gd name="T48" fmla="*/ 197 w 485"/>
              <a:gd name="T49" fmla="*/ 43 h 399"/>
              <a:gd name="T50" fmla="*/ 209 w 485"/>
              <a:gd name="T51" fmla="*/ 4 h 399"/>
              <a:gd name="T52" fmla="*/ 147 w 485"/>
              <a:gd name="T53" fmla="*/ 0 h 3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5"/>
              <a:gd name="T82" fmla="*/ 0 h 399"/>
              <a:gd name="T83" fmla="*/ 485 w 485"/>
              <a:gd name="T84" fmla="*/ 399 h 3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5" h="399">
                <a:moveTo>
                  <a:pt x="106" y="0"/>
                </a:moveTo>
                <a:lnTo>
                  <a:pt x="92" y="9"/>
                </a:lnTo>
                <a:lnTo>
                  <a:pt x="83" y="44"/>
                </a:lnTo>
                <a:lnTo>
                  <a:pt x="74" y="73"/>
                </a:lnTo>
                <a:lnTo>
                  <a:pt x="68" y="97"/>
                </a:lnTo>
                <a:lnTo>
                  <a:pt x="59" y="123"/>
                </a:lnTo>
                <a:lnTo>
                  <a:pt x="49" y="149"/>
                </a:lnTo>
                <a:lnTo>
                  <a:pt x="36" y="177"/>
                </a:lnTo>
                <a:lnTo>
                  <a:pt x="18" y="210"/>
                </a:lnTo>
                <a:lnTo>
                  <a:pt x="0" y="241"/>
                </a:lnTo>
                <a:lnTo>
                  <a:pt x="0" y="311"/>
                </a:lnTo>
                <a:lnTo>
                  <a:pt x="272" y="371"/>
                </a:lnTo>
                <a:lnTo>
                  <a:pt x="398" y="399"/>
                </a:lnTo>
                <a:lnTo>
                  <a:pt x="424" y="260"/>
                </a:lnTo>
                <a:lnTo>
                  <a:pt x="441" y="249"/>
                </a:lnTo>
                <a:lnTo>
                  <a:pt x="425" y="218"/>
                </a:lnTo>
                <a:lnTo>
                  <a:pt x="433" y="186"/>
                </a:lnTo>
                <a:lnTo>
                  <a:pt x="485" y="133"/>
                </a:lnTo>
                <a:lnTo>
                  <a:pt x="449" y="85"/>
                </a:lnTo>
                <a:lnTo>
                  <a:pt x="298" y="51"/>
                </a:lnTo>
                <a:lnTo>
                  <a:pt x="278" y="65"/>
                </a:lnTo>
                <a:lnTo>
                  <a:pt x="250" y="42"/>
                </a:lnTo>
                <a:lnTo>
                  <a:pt x="226" y="66"/>
                </a:lnTo>
                <a:lnTo>
                  <a:pt x="203" y="42"/>
                </a:lnTo>
                <a:lnTo>
                  <a:pt x="143" y="43"/>
                </a:lnTo>
                <a:lnTo>
                  <a:pt x="151" y="4"/>
                </a:lnTo>
                <a:lnTo>
                  <a:pt x="106" y="0"/>
                </a:lnTo>
                <a:close/>
              </a:path>
            </a:pathLst>
          </a:custGeom>
          <a:solidFill>
            <a:schemeClr val="accent2">
              <a:lumMod val="75000"/>
            </a:schemeClr>
          </a:solidFill>
          <a:ln w="12700">
            <a:solidFill>
              <a:schemeClr val="bg1"/>
            </a:solidFill>
            <a:round/>
            <a:headEnd/>
            <a:tailEnd/>
          </a:ln>
        </p:spPr>
        <p:txBody>
          <a:bodyPr/>
          <a:lstStyle/>
          <a:p>
            <a:pPr>
              <a:defRPr/>
            </a:pPr>
            <a:endParaRPr lang="en-GB"/>
          </a:p>
        </p:txBody>
      </p:sp>
      <p:sp>
        <p:nvSpPr>
          <p:cNvPr id="46" name="Freeform 46">
            <a:extLst>
              <a:ext uri="{FF2B5EF4-FFF2-40B4-BE49-F238E27FC236}">
                <a16:creationId xmlns:a16="http://schemas.microsoft.com/office/drawing/2014/main" id="{74034612-4CD2-4561-AC04-C8C0781739F6}"/>
              </a:ext>
            </a:extLst>
          </p:cNvPr>
          <p:cNvSpPr>
            <a:spLocks/>
          </p:cNvSpPr>
          <p:nvPr/>
        </p:nvSpPr>
        <p:spPr bwMode="auto">
          <a:xfrm>
            <a:off x="5685072" y="2940883"/>
            <a:ext cx="823649" cy="1366051"/>
          </a:xfrm>
          <a:custGeom>
            <a:avLst/>
            <a:gdLst>
              <a:gd name="T0" fmla="*/ 55 w 512"/>
              <a:gd name="T1" fmla="*/ 0 h 850"/>
              <a:gd name="T2" fmla="*/ 379 w 512"/>
              <a:gd name="T3" fmla="*/ 50 h 850"/>
              <a:gd name="T4" fmla="*/ 308 w 512"/>
              <a:gd name="T5" fmla="*/ 300 h 850"/>
              <a:gd name="T6" fmla="*/ 673 w 512"/>
              <a:gd name="T7" fmla="*/ 681 h 850"/>
              <a:gd name="T8" fmla="*/ 708 w 512"/>
              <a:gd name="T9" fmla="*/ 730 h 850"/>
              <a:gd name="T10" fmla="*/ 672 w 512"/>
              <a:gd name="T11" fmla="*/ 753 h 850"/>
              <a:gd name="T12" fmla="*/ 651 w 512"/>
              <a:gd name="T13" fmla="*/ 795 h 850"/>
              <a:gd name="T14" fmla="*/ 628 w 512"/>
              <a:gd name="T15" fmla="*/ 820 h 850"/>
              <a:gd name="T16" fmla="*/ 653 w 512"/>
              <a:gd name="T17" fmla="*/ 842 h 850"/>
              <a:gd name="T18" fmla="*/ 612 w 512"/>
              <a:gd name="T19" fmla="*/ 850 h 850"/>
              <a:gd name="T20" fmla="*/ 398 w 512"/>
              <a:gd name="T21" fmla="*/ 844 h 850"/>
              <a:gd name="T22" fmla="*/ 384 w 512"/>
              <a:gd name="T23" fmla="*/ 794 h 850"/>
              <a:gd name="T24" fmla="*/ 348 w 512"/>
              <a:gd name="T25" fmla="*/ 758 h 850"/>
              <a:gd name="T26" fmla="*/ 320 w 512"/>
              <a:gd name="T27" fmla="*/ 745 h 850"/>
              <a:gd name="T28" fmla="*/ 313 w 512"/>
              <a:gd name="T29" fmla="*/ 719 h 850"/>
              <a:gd name="T30" fmla="*/ 291 w 512"/>
              <a:gd name="T31" fmla="*/ 705 h 850"/>
              <a:gd name="T32" fmla="*/ 268 w 512"/>
              <a:gd name="T33" fmla="*/ 687 h 850"/>
              <a:gd name="T34" fmla="*/ 260 w 512"/>
              <a:gd name="T35" fmla="*/ 667 h 850"/>
              <a:gd name="T36" fmla="*/ 240 w 512"/>
              <a:gd name="T37" fmla="*/ 654 h 850"/>
              <a:gd name="T38" fmla="*/ 207 w 512"/>
              <a:gd name="T39" fmla="*/ 661 h 850"/>
              <a:gd name="T40" fmla="*/ 168 w 512"/>
              <a:gd name="T41" fmla="*/ 651 h 850"/>
              <a:gd name="T42" fmla="*/ 168 w 512"/>
              <a:gd name="T43" fmla="*/ 640 h 850"/>
              <a:gd name="T44" fmla="*/ 167 w 512"/>
              <a:gd name="T45" fmla="*/ 617 h 850"/>
              <a:gd name="T46" fmla="*/ 152 w 512"/>
              <a:gd name="T47" fmla="*/ 591 h 850"/>
              <a:gd name="T48" fmla="*/ 151 w 512"/>
              <a:gd name="T49" fmla="*/ 570 h 850"/>
              <a:gd name="T50" fmla="*/ 134 w 512"/>
              <a:gd name="T51" fmla="*/ 551 h 850"/>
              <a:gd name="T52" fmla="*/ 138 w 512"/>
              <a:gd name="T53" fmla="*/ 533 h 850"/>
              <a:gd name="T54" fmla="*/ 92 w 512"/>
              <a:gd name="T55" fmla="*/ 490 h 850"/>
              <a:gd name="T56" fmla="*/ 92 w 512"/>
              <a:gd name="T57" fmla="*/ 465 h 850"/>
              <a:gd name="T58" fmla="*/ 115 w 512"/>
              <a:gd name="T59" fmla="*/ 456 h 850"/>
              <a:gd name="T60" fmla="*/ 115 w 512"/>
              <a:gd name="T61" fmla="*/ 440 h 850"/>
              <a:gd name="T62" fmla="*/ 92 w 512"/>
              <a:gd name="T63" fmla="*/ 436 h 850"/>
              <a:gd name="T64" fmla="*/ 80 w 512"/>
              <a:gd name="T65" fmla="*/ 412 h 850"/>
              <a:gd name="T66" fmla="*/ 69 w 512"/>
              <a:gd name="T67" fmla="*/ 371 h 850"/>
              <a:gd name="T68" fmla="*/ 103 w 512"/>
              <a:gd name="T69" fmla="*/ 393 h 850"/>
              <a:gd name="T70" fmla="*/ 89 w 512"/>
              <a:gd name="T71" fmla="*/ 364 h 850"/>
              <a:gd name="T72" fmla="*/ 115 w 512"/>
              <a:gd name="T73" fmla="*/ 364 h 850"/>
              <a:gd name="T74" fmla="*/ 115 w 512"/>
              <a:gd name="T75" fmla="*/ 343 h 850"/>
              <a:gd name="T76" fmla="*/ 89 w 512"/>
              <a:gd name="T77" fmla="*/ 329 h 850"/>
              <a:gd name="T78" fmla="*/ 78 w 512"/>
              <a:gd name="T79" fmla="*/ 349 h 850"/>
              <a:gd name="T80" fmla="*/ 55 w 512"/>
              <a:gd name="T81" fmla="*/ 342 h 850"/>
              <a:gd name="T82" fmla="*/ 11 w 512"/>
              <a:gd name="T83" fmla="*/ 246 h 850"/>
              <a:gd name="T84" fmla="*/ 22 w 512"/>
              <a:gd name="T85" fmla="*/ 178 h 850"/>
              <a:gd name="T86" fmla="*/ 0 w 512"/>
              <a:gd name="T87" fmla="*/ 139 h 850"/>
              <a:gd name="T88" fmla="*/ 12 w 512"/>
              <a:gd name="T89" fmla="*/ 110 h 850"/>
              <a:gd name="T90" fmla="*/ 33 w 512"/>
              <a:gd name="T91" fmla="*/ 104 h 850"/>
              <a:gd name="T92" fmla="*/ 55 w 512"/>
              <a:gd name="T93" fmla="*/ 57 h 850"/>
              <a:gd name="T94" fmla="*/ 55 w 512"/>
              <a:gd name="T95" fmla="*/ 0 h 8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2"/>
              <a:gd name="T145" fmla="*/ 0 h 850"/>
              <a:gd name="T146" fmla="*/ 512 w 512"/>
              <a:gd name="T147" fmla="*/ 850 h 8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2" h="850">
                <a:moveTo>
                  <a:pt x="40" y="0"/>
                </a:moveTo>
                <a:lnTo>
                  <a:pt x="275" y="50"/>
                </a:lnTo>
                <a:lnTo>
                  <a:pt x="223" y="300"/>
                </a:lnTo>
                <a:lnTo>
                  <a:pt x="488" y="681"/>
                </a:lnTo>
                <a:lnTo>
                  <a:pt x="512" y="730"/>
                </a:lnTo>
                <a:lnTo>
                  <a:pt x="487" y="753"/>
                </a:lnTo>
                <a:lnTo>
                  <a:pt x="471" y="795"/>
                </a:lnTo>
                <a:lnTo>
                  <a:pt x="455" y="820"/>
                </a:lnTo>
                <a:lnTo>
                  <a:pt x="472" y="842"/>
                </a:lnTo>
                <a:lnTo>
                  <a:pt x="444" y="850"/>
                </a:lnTo>
                <a:lnTo>
                  <a:pt x="289" y="844"/>
                </a:lnTo>
                <a:lnTo>
                  <a:pt x="279" y="794"/>
                </a:lnTo>
                <a:lnTo>
                  <a:pt x="252" y="758"/>
                </a:lnTo>
                <a:lnTo>
                  <a:pt x="232" y="745"/>
                </a:lnTo>
                <a:lnTo>
                  <a:pt x="227" y="719"/>
                </a:lnTo>
                <a:lnTo>
                  <a:pt x="210" y="705"/>
                </a:lnTo>
                <a:lnTo>
                  <a:pt x="194" y="687"/>
                </a:lnTo>
                <a:lnTo>
                  <a:pt x="188" y="667"/>
                </a:lnTo>
                <a:lnTo>
                  <a:pt x="173" y="654"/>
                </a:lnTo>
                <a:lnTo>
                  <a:pt x="149" y="661"/>
                </a:lnTo>
                <a:lnTo>
                  <a:pt x="122" y="651"/>
                </a:lnTo>
                <a:lnTo>
                  <a:pt x="122" y="640"/>
                </a:lnTo>
                <a:lnTo>
                  <a:pt x="121" y="617"/>
                </a:lnTo>
                <a:lnTo>
                  <a:pt x="110" y="591"/>
                </a:lnTo>
                <a:lnTo>
                  <a:pt x="109" y="570"/>
                </a:lnTo>
                <a:lnTo>
                  <a:pt x="97" y="551"/>
                </a:lnTo>
                <a:lnTo>
                  <a:pt x="100" y="533"/>
                </a:lnTo>
                <a:lnTo>
                  <a:pt x="66" y="490"/>
                </a:lnTo>
                <a:lnTo>
                  <a:pt x="66" y="465"/>
                </a:lnTo>
                <a:lnTo>
                  <a:pt x="83" y="456"/>
                </a:lnTo>
                <a:lnTo>
                  <a:pt x="83" y="440"/>
                </a:lnTo>
                <a:lnTo>
                  <a:pt x="66" y="436"/>
                </a:lnTo>
                <a:lnTo>
                  <a:pt x="58" y="412"/>
                </a:lnTo>
                <a:lnTo>
                  <a:pt x="50" y="371"/>
                </a:lnTo>
                <a:lnTo>
                  <a:pt x="75" y="393"/>
                </a:lnTo>
                <a:lnTo>
                  <a:pt x="65" y="364"/>
                </a:lnTo>
                <a:lnTo>
                  <a:pt x="83" y="364"/>
                </a:lnTo>
                <a:lnTo>
                  <a:pt x="83" y="343"/>
                </a:lnTo>
                <a:lnTo>
                  <a:pt x="65" y="329"/>
                </a:lnTo>
                <a:lnTo>
                  <a:pt x="56" y="349"/>
                </a:lnTo>
                <a:lnTo>
                  <a:pt x="40" y="342"/>
                </a:lnTo>
                <a:lnTo>
                  <a:pt x="7" y="246"/>
                </a:lnTo>
                <a:lnTo>
                  <a:pt x="16" y="178"/>
                </a:lnTo>
                <a:lnTo>
                  <a:pt x="0" y="139"/>
                </a:lnTo>
                <a:lnTo>
                  <a:pt x="8" y="110"/>
                </a:lnTo>
                <a:lnTo>
                  <a:pt x="24" y="104"/>
                </a:lnTo>
                <a:lnTo>
                  <a:pt x="40" y="57"/>
                </a:lnTo>
                <a:lnTo>
                  <a:pt x="40" y="0"/>
                </a:lnTo>
                <a:close/>
              </a:path>
            </a:pathLst>
          </a:custGeom>
          <a:solidFill>
            <a:schemeClr val="accent2">
              <a:lumMod val="75000"/>
            </a:schemeClr>
          </a:solidFill>
          <a:ln w="12700">
            <a:solidFill>
              <a:schemeClr val="bg1"/>
            </a:solidFill>
            <a:round/>
            <a:headEnd/>
            <a:tailEnd/>
          </a:ln>
        </p:spPr>
        <p:txBody>
          <a:bodyPr/>
          <a:lstStyle/>
          <a:p>
            <a:pPr>
              <a:defRPr/>
            </a:pPr>
            <a:endParaRPr lang="en-GB"/>
          </a:p>
        </p:txBody>
      </p:sp>
      <p:sp>
        <p:nvSpPr>
          <p:cNvPr id="47" name="Freeform 47">
            <a:extLst>
              <a:ext uri="{FF2B5EF4-FFF2-40B4-BE49-F238E27FC236}">
                <a16:creationId xmlns:a16="http://schemas.microsoft.com/office/drawing/2014/main" id="{099301F5-DADB-4EE4-B1E8-A526AE46427B}"/>
              </a:ext>
            </a:extLst>
          </p:cNvPr>
          <p:cNvSpPr>
            <a:spLocks/>
          </p:cNvSpPr>
          <p:nvPr/>
        </p:nvSpPr>
        <p:spPr bwMode="auto">
          <a:xfrm>
            <a:off x="6355306" y="2258393"/>
            <a:ext cx="537211" cy="933724"/>
          </a:xfrm>
          <a:custGeom>
            <a:avLst/>
            <a:gdLst>
              <a:gd name="T0" fmla="*/ 117 w 349"/>
              <a:gd name="T1" fmla="*/ 0 h 608"/>
              <a:gd name="T2" fmla="*/ 72 w 349"/>
              <a:gd name="T3" fmla="*/ 238 h 608"/>
              <a:gd name="T4" fmla="*/ 118 w 349"/>
              <a:gd name="T5" fmla="*/ 288 h 608"/>
              <a:gd name="T6" fmla="*/ 47 w 349"/>
              <a:gd name="T7" fmla="*/ 341 h 608"/>
              <a:gd name="T8" fmla="*/ 37 w 349"/>
              <a:gd name="T9" fmla="*/ 378 h 608"/>
              <a:gd name="T10" fmla="*/ 58 w 349"/>
              <a:gd name="T11" fmla="*/ 404 h 608"/>
              <a:gd name="T12" fmla="*/ 37 w 349"/>
              <a:gd name="T13" fmla="*/ 416 h 608"/>
              <a:gd name="T14" fmla="*/ 0 w 349"/>
              <a:gd name="T15" fmla="*/ 554 h 608"/>
              <a:gd name="T16" fmla="*/ 230 w 349"/>
              <a:gd name="T17" fmla="*/ 586 h 608"/>
              <a:gd name="T18" fmla="*/ 451 w 349"/>
              <a:gd name="T19" fmla="*/ 608 h 608"/>
              <a:gd name="T20" fmla="*/ 472 w 349"/>
              <a:gd name="T21" fmla="*/ 482 h 608"/>
              <a:gd name="T22" fmla="*/ 485 w 349"/>
              <a:gd name="T23" fmla="*/ 413 h 608"/>
              <a:gd name="T24" fmla="*/ 464 w 349"/>
              <a:gd name="T25" fmla="*/ 388 h 608"/>
              <a:gd name="T26" fmla="*/ 414 w 349"/>
              <a:gd name="T27" fmla="*/ 395 h 608"/>
              <a:gd name="T28" fmla="*/ 346 w 349"/>
              <a:gd name="T29" fmla="*/ 401 h 608"/>
              <a:gd name="T30" fmla="*/ 338 w 349"/>
              <a:gd name="T31" fmla="*/ 345 h 608"/>
              <a:gd name="T32" fmla="*/ 257 w 349"/>
              <a:gd name="T33" fmla="*/ 299 h 608"/>
              <a:gd name="T34" fmla="*/ 268 w 349"/>
              <a:gd name="T35" fmla="*/ 270 h 608"/>
              <a:gd name="T36" fmla="*/ 275 w 349"/>
              <a:gd name="T37" fmla="*/ 218 h 608"/>
              <a:gd name="T38" fmla="*/ 175 w 349"/>
              <a:gd name="T39" fmla="*/ 106 h 608"/>
              <a:gd name="T40" fmla="*/ 188 w 349"/>
              <a:gd name="T41" fmla="*/ 7 h 608"/>
              <a:gd name="T42" fmla="*/ 117 w 349"/>
              <a:gd name="T43" fmla="*/ 0 h 6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9"/>
              <a:gd name="T67" fmla="*/ 0 h 608"/>
              <a:gd name="T68" fmla="*/ 349 w 349"/>
              <a:gd name="T69" fmla="*/ 608 h 6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9" h="608">
                <a:moveTo>
                  <a:pt x="84" y="0"/>
                </a:moveTo>
                <a:lnTo>
                  <a:pt x="52" y="238"/>
                </a:lnTo>
                <a:lnTo>
                  <a:pt x="85" y="288"/>
                </a:lnTo>
                <a:lnTo>
                  <a:pt x="34" y="341"/>
                </a:lnTo>
                <a:lnTo>
                  <a:pt x="27" y="378"/>
                </a:lnTo>
                <a:lnTo>
                  <a:pt x="41" y="404"/>
                </a:lnTo>
                <a:lnTo>
                  <a:pt x="27" y="416"/>
                </a:lnTo>
                <a:lnTo>
                  <a:pt x="0" y="554"/>
                </a:lnTo>
                <a:lnTo>
                  <a:pt x="166" y="586"/>
                </a:lnTo>
                <a:lnTo>
                  <a:pt x="324" y="608"/>
                </a:lnTo>
                <a:lnTo>
                  <a:pt x="340" y="482"/>
                </a:lnTo>
                <a:lnTo>
                  <a:pt x="349" y="413"/>
                </a:lnTo>
                <a:lnTo>
                  <a:pt x="333" y="388"/>
                </a:lnTo>
                <a:lnTo>
                  <a:pt x="297" y="395"/>
                </a:lnTo>
                <a:lnTo>
                  <a:pt x="250" y="401"/>
                </a:lnTo>
                <a:lnTo>
                  <a:pt x="242" y="345"/>
                </a:lnTo>
                <a:lnTo>
                  <a:pt x="185" y="299"/>
                </a:lnTo>
                <a:lnTo>
                  <a:pt x="192" y="270"/>
                </a:lnTo>
                <a:lnTo>
                  <a:pt x="198" y="218"/>
                </a:lnTo>
                <a:lnTo>
                  <a:pt x="125" y="106"/>
                </a:lnTo>
                <a:lnTo>
                  <a:pt x="134" y="7"/>
                </a:lnTo>
                <a:lnTo>
                  <a:pt x="84" y="0"/>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48" name="Freeform 48">
            <a:extLst>
              <a:ext uri="{FF2B5EF4-FFF2-40B4-BE49-F238E27FC236}">
                <a16:creationId xmlns:a16="http://schemas.microsoft.com/office/drawing/2014/main" id="{3FD13CAC-4476-41E8-A9B8-83BADDF47634}"/>
              </a:ext>
            </a:extLst>
          </p:cNvPr>
          <p:cNvSpPr>
            <a:spLocks/>
          </p:cNvSpPr>
          <p:nvPr/>
        </p:nvSpPr>
        <p:spPr bwMode="auto">
          <a:xfrm>
            <a:off x="8616709" y="4045260"/>
            <a:ext cx="322327" cy="605002"/>
          </a:xfrm>
          <a:custGeom>
            <a:avLst/>
            <a:gdLst>
              <a:gd name="T0" fmla="*/ 81 w 210"/>
              <a:gd name="T1" fmla="*/ 13 h 394"/>
              <a:gd name="T2" fmla="*/ 37 w 210"/>
              <a:gd name="T3" fmla="*/ 80 h 394"/>
              <a:gd name="T4" fmla="*/ 0 w 210"/>
              <a:gd name="T5" fmla="*/ 124 h 394"/>
              <a:gd name="T6" fmla="*/ 13 w 210"/>
              <a:gd name="T7" fmla="*/ 175 h 394"/>
              <a:gd name="T8" fmla="*/ 57 w 210"/>
              <a:gd name="T9" fmla="*/ 246 h 394"/>
              <a:gd name="T10" fmla="*/ 23 w 210"/>
              <a:gd name="T11" fmla="*/ 318 h 394"/>
              <a:gd name="T12" fmla="*/ 6 w 210"/>
              <a:gd name="T13" fmla="*/ 355 h 394"/>
              <a:gd name="T14" fmla="*/ 174 w 210"/>
              <a:gd name="T15" fmla="*/ 340 h 394"/>
              <a:gd name="T16" fmla="*/ 184 w 210"/>
              <a:gd name="T17" fmla="*/ 388 h 394"/>
              <a:gd name="T18" fmla="*/ 217 w 210"/>
              <a:gd name="T19" fmla="*/ 394 h 394"/>
              <a:gd name="T20" fmla="*/ 225 w 210"/>
              <a:gd name="T21" fmla="*/ 369 h 394"/>
              <a:gd name="T22" fmla="*/ 286 w 210"/>
              <a:gd name="T23" fmla="*/ 362 h 394"/>
              <a:gd name="T24" fmla="*/ 272 w 210"/>
              <a:gd name="T25" fmla="*/ 282 h 394"/>
              <a:gd name="T26" fmla="*/ 270 w 210"/>
              <a:gd name="T27" fmla="*/ 0 h 394"/>
              <a:gd name="T28" fmla="*/ 81 w 210"/>
              <a:gd name="T29" fmla="*/ 13 h 3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394"/>
              <a:gd name="T47" fmla="*/ 210 w 210"/>
              <a:gd name="T48" fmla="*/ 394 h 3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394">
                <a:moveTo>
                  <a:pt x="59" y="13"/>
                </a:moveTo>
                <a:lnTo>
                  <a:pt x="27" y="80"/>
                </a:lnTo>
                <a:lnTo>
                  <a:pt x="0" y="124"/>
                </a:lnTo>
                <a:lnTo>
                  <a:pt x="9" y="175"/>
                </a:lnTo>
                <a:lnTo>
                  <a:pt x="42" y="246"/>
                </a:lnTo>
                <a:lnTo>
                  <a:pt x="17" y="318"/>
                </a:lnTo>
                <a:lnTo>
                  <a:pt x="6" y="355"/>
                </a:lnTo>
                <a:lnTo>
                  <a:pt x="128" y="340"/>
                </a:lnTo>
                <a:lnTo>
                  <a:pt x="134" y="388"/>
                </a:lnTo>
                <a:lnTo>
                  <a:pt x="159" y="394"/>
                </a:lnTo>
                <a:lnTo>
                  <a:pt x="165" y="369"/>
                </a:lnTo>
                <a:lnTo>
                  <a:pt x="210" y="362"/>
                </a:lnTo>
                <a:lnTo>
                  <a:pt x="200" y="282"/>
                </a:lnTo>
                <a:lnTo>
                  <a:pt x="198" y="0"/>
                </a:lnTo>
                <a:lnTo>
                  <a:pt x="59" y="13"/>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49" name="Freeform 49">
            <a:extLst>
              <a:ext uri="{FF2B5EF4-FFF2-40B4-BE49-F238E27FC236}">
                <a16:creationId xmlns:a16="http://schemas.microsoft.com/office/drawing/2014/main" id="{B9726489-5BA0-4A6B-BC5B-33BDC2AE352A}"/>
              </a:ext>
            </a:extLst>
          </p:cNvPr>
          <p:cNvSpPr>
            <a:spLocks/>
          </p:cNvSpPr>
          <p:nvPr/>
        </p:nvSpPr>
        <p:spPr bwMode="auto">
          <a:xfrm>
            <a:off x="8918571" y="4015841"/>
            <a:ext cx="364537" cy="611397"/>
          </a:xfrm>
          <a:custGeom>
            <a:avLst/>
            <a:gdLst>
              <a:gd name="T0" fmla="*/ 0 w 237"/>
              <a:gd name="T1" fmla="*/ 20 h 398"/>
              <a:gd name="T2" fmla="*/ 213 w 237"/>
              <a:gd name="T3" fmla="*/ 0 h 398"/>
              <a:gd name="T4" fmla="*/ 281 w 237"/>
              <a:gd name="T5" fmla="*/ 184 h 398"/>
              <a:gd name="T6" fmla="*/ 329 w 237"/>
              <a:gd name="T7" fmla="*/ 213 h 398"/>
              <a:gd name="T8" fmla="*/ 291 w 237"/>
              <a:gd name="T9" fmla="*/ 267 h 398"/>
              <a:gd name="T10" fmla="*/ 326 w 237"/>
              <a:gd name="T11" fmla="*/ 319 h 398"/>
              <a:gd name="T12" fmla="*/ 110 w 237"/>
              <a:gd name="T13" fmla="*/ 338 h 398"/>
              <a:gd name="T14" fmla="*/ 117 w 237"/>
              <a:gd name="T15" fmla="*/ 383 h 398"/>
              <a:gd name="T16" fmla="*/ 86 w 237"/>
              <a:gd name="T17" fmla="*/ 398 h 398"/>
              <a:gd name="T18" fmla="*/ 61 w 237"/>
              <a:gd name="T19" fmla="*/ 341 h 398"/>
              <a:gd name="T20" fmla="*/ 46 w 237"/>
              <a:gd name="T21" fmla="*/ 387 h 398"/>
              <a:gd name="T22" fmla="*/ 17 w 237"/>
              <a:gd name="T23" fmla="*/ 383 h 398"/>
              <a:gd name="T24" fmla="*/ 11 w 237"/>
              <a:gd name="T25" fmla="*/ 337 h 398"/>
              <a:gd name="T26" fmla="*/ 1 w 237"/>
              <a:gd name="T27" fmla="*/ 297 h 398"/>
              <a:gd name="T28" fmla="*/ 0 w 237"/>
              <a:gd name="T29" fmla="*/ 20 h 3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7"/>
              <a:gd name="T46" fmla="*/ 0 h 398"/>
              <a:gd name="T47" fmla="*/ 237 w 237"/>
              <a:gd name="T48" fmla="*/ 398 h 3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7" h="398">
                <a:moveTo>
                  <a:pt x="0" y="20"/>
                </a:moveTo>
                <a:lnTo>
                  <a:pt x="154" y="0"/>
                </a:lnTo>
                <a:lnTo>
                  <a:pt x="203" y="184"/>
                </a:lnTo>
                <a:lnTo>
                  <a:pt x="237" y="213"/>
                </a:lnTo>
                <a:lnTo>
                  <a:pt x="210" y="267"/>
                </a:lnTo>
                <a:lnTo>
                  <a:pt x="236" y="319"/>
                </a:lnTo>
                <a:lnTo>
                  <a:pt x="79" y="338"/>
                </a:lnTo>
                <a:lnTo>
                  <a:pt x="85" y="383"/>
                </a:lnTo>
                <a:lnTo>
                  <a:pt x="62" y="398"/>
                </a:lnTo>
                <a:lnTo>
                  <a:pt x="44" y="341"/>
                </a:lnTo>
                <a:lnTo>
                  <a:pt x="33" y="387"/>
                </a:lnTo>
                <a:lnTo>
                  <a:pt x="13" y="383"/>
                </a:lnTo>
                <a:lnTo>
                  <a:pt x="7" y="337"/>
                </a:lnTo>
                <a:lnTo>
                  <a:pt x="1" y="297"/>
                </a:lnTo>
                <a:lnTo>
                  <a:pt x="0" y="20"/>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50" name="Freeform 50">
            <a:extLst>
              <a:ext uri="{FF2B5EF4-FFF2-40B4-BE49-F238E27FC236}">
                <a16:creationId xmlns:a16="http://schemas.microsoft.com/office/drawing/2014/main" id="{6E3A2B87-FBEF-46E0-8602-6B81012B790E}"/>
              </a:ext>
            </a:extLst>
          </p:cNvPr>
          <p:cNvSpPr>
            <a:spLocks/>
          </p:cNvSpPr>
          <p:nvPr/>
        </p:nvSpPr>
        <p:spPr bwMode="auto">
          <a:xfrm>
            <a:off x="9155200" y="3985144"/>
            <a:ext cx="505234" cy="562793"/>
          </a:xfrm>
          <a:custGeom>
            <a:avLst/>
            <a:gdLst>
              <a:gd name="T0" fmla="*/ 0 w 328"/>
              <a:gd name="T1" fmla="*/ 23 h 366"/>
              <a:gd name="T2" fmla="*/ 4 w 328"/>
              <a:gd name="T3" fmla="*/ 23 h 366"/>
              <a:gd name="T4" fmla="*/ 111 w 328"/>
              <a:gd name="T5" fmla="*/ 7 h 366"/>
              <a:gd name="T6" fmla="*/ 206 w 328"/>
              <a:gd name="T7" fmla="*/ 0 h 366"/>
              <a:gd name="T8" fmla="*/ 192 w 328"/>
              <a:gd name="T9" fmla="*/ 19 h 366"/>
              <a:gd name="T10" fmla="*/ 221 w 328"/>
              <a:gd name="T11" fmla="*/ 19 h 366"/>
              <a:gd name="T12" fmla="*/ 384 w 328"/>
              <a:gd name="T13" fmla="*/ 132 h 366"/>
              <a:gd name="T14" fmla="*/ 446 w 328"/>
              <a:gd name="T15" fmla="*/ 205 h 366"/>
              <a:gd name="T16" fmla="*/ 455 w 328"/>
              <a:gd name="T17" fmla="*/ 254 h 366"/>
              <a:gd name="T18" fmla="*/ 434 w 328"/>
              <a:gd name="T19" fmla="*/ 266 h 366"/>
              <a:gd name="T20" fmla="*/ 446 w 328"/>
              <a:gd name="T21" fmla="*/ 316 h 366"/>
              <a:gd name="T22" fmla="*/ 402 w 328"/>
              <a:gd name="T23" fmla="*/ 318 h 366"/>
              <a:gd name="T24" fmla="*/ 402 w 328"/>
              <a:gd name="T25" fmla="*/ 360 h 366"/>
              <a:gd name="T26" fmla="*/ 364 w 328"/>
              <a:gd name="T27" fmla="*/ 339 h 366"/>
              <a:gd name="T28" fmla="*/ 130 w 328"/>
              <a:gd name="T29" fmla="*/ 366 h 366"/>
              <a:gd name="T30" fmla="*/ 78 w 328"/>
              <a:gd name="T31" fmla="*/ 287 h 366"/>
              <a:gd name="T32" fmla="*/ 115 w 328"/>
              <a:gd name="T33" fmla="*/ 233 h 366"/>
              <a:gd name="T34" fmla="*/ 65 w 328"/>
              <a:gd name="T35" fmla="*/ 206 h 366"/>
              <a:gd name="T36" fmla="*/ 0 w 328"/>
              <a:gd name="T37" fmla="*/ 23 h 3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8"/>
              <a:gd name="T58" fmla="*/ 0 h 366"/>
              <a:gd name="T59" fmla="*/ 328 w 328"/>
              <a:gd name="T60" fmla="*/ 366 h 3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8" h="366">
                <a:moveTo>
                  <a:pt x="0" y="23"/>
                </a:moveTo>
                <a:lnTo>
                  <a:pt x="4" y="23"/>
                </a:lnTo>
                <a:lnTo>
                  <a:pt x="80" y="7"/>
                </a:lnTo>
                <a:lnTo>
                  <a:pt x="148" y="0"/>
                </a:lnTo>
                <a:lnTo>
                  <a:pt x="138" y="19"/>
                </a:lnTo>
                <a:lnTo>
                  <a:pt x="159" y="19"/>
                </a:lnTo>
                <a:lnTo>
                  <a:pt x="276" y="132"/>
                </a:lnTo>
                <a:lnTo>
                  <a:pt x="322" y="205"/>
                </a:lnTo>
                <a:lnTo>
                  <a:pt x="328" y="254"/>
                </a:lnTo>
                <a:lnTo>
                  <a:pt x="313" y="266"/>
                </a:lnTo>
                <a:lnTo>
                  <a:pt x="322" y="316"/>
                </a:lnTo>
                <a:lnTo>
                  <a:pt x="289" y="318"/>
                </a:lnTo>
                <a:lnTo>
                  <a:pt x="289" y="360"/>
                </a:lnTo>
                <a:lnTo>
                  <a:pt x="263" y="339"/>
                </a:lnTo>
                <a:lnTo>
                  <a:pt x="94" y="366"/>
                </a:lnTo>
                <a:lnTo>
                  <a:pt x="56" y="287"/>
                </a:lnTo>
                <a:lnTo>
                  <a:pt x="83" y="233"/>
                </a:lnTo>
                <a:lnTo>
                  <a:pt x="47" y="206"/>
                </a:lnTo>
                <a:lnTo>
                  <a:pt x="0" y="23"/>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51" name="Freeform 51">
            <a:extLst>
              <a:ext uri="{FF2B5EF4-FFF2-40B4-BE49-F238E27FC236}">
                <a16:creationId xmlns:a16="http://schemas.microsoft.com/office/drawing/2014/main" id="{76A1B540-6106-41F0-A7BE-7345F95939D7}"/>
              </a:ext>
            </a:extLst>
          </p:cNvPr>
          <p:cNvSpPr>
            <a:spLocks/>
          </p:cNvSpPr>
          <p:nvPr/>
        </p:nvSpPr>
        <p:spPr bwMode="auto">
          <a:xfrm>
            <a:off x="9277991" y="3641073"/>
            <a:ext cx="791746" cy="373490"/>
          </a:xfrm>
          <a:custGeom>
            <a:avLst/>
            <a:gdLst>
              <a:gd name="T0" fmla="*/ 25 w 516"/>
              <a:gd name="T1" fmla="*/ 180 h 243"/>
              <a:gd name="T2" fmla="*/ 0 w 516"/>
              <a:gd name="T3" fmla="*/ 231 h 243"/>
              <a:gd name="T4" fmla="*/ 93 w 516"/>
              <a:gd name="T5" fmla="*/ 224 h 243"/>
              <a:gd name="T6" fmla="*/ 128 w 516"/>
              <a:gd name="T7" fmla="*/ 201 h 243"/>
              <a:gd name="T8" fmla="*/ 253 w 516"/>
              <a:gd name="T9" fmla="*/ 175 h 243"/>
              <a:gd name="T10" fmla="*/ 287 w 516"/>
              <a:gd name="T11" fmla="*/ 189 h 243"/>
              <a:gd name="T12" fmla="*/ 369 w 516"/>
              <a:gd name="T13" fmla="*/ 180 h 243"/>
              <a:gd name="T14" fmla="*/ 369 w 516"/>
              <a:gd name="T15" fmla="*/ 183 h 243"/>
              <a:gd name="T16" fmla="*/ 494 w 516"/>
              <a:gd name="T17" fmla="*/ 243 h 243"/>
              <a:gd name="T18" fmla="*/ 565 w 516"/>
              <a:gd name="T19" fmla="*/ 226 h 243"/>
              <a:gd name="T20" fmla="*/ 608 w 516"/>
              <a:gd name="T21" fmla="*/ 159 h 243"/>
              <a:gd name="T22" fmla="*/ 677 w 516"/>
              <a:gd name="T23" fmla="*/ 140 h 243"/>
              <a:gd name="T24" fmla="*/ 711 w 516"/>
              <a:gd name="T25" fmla="*/ 90 h 243"/>
              <a:gd name="T26" fmla="*/ 708 w 516"/>
              <a:gd name="T27" fmla="*/ 30 h 243"/>
              <a:gd name="T28" fmla="*/ 701 w 516"/>
              <a:gd name="T29" fmla="*/ 80 h 243"/>
              <a:gd name="T30" fmla="*/ 661 w 516"/>
              <a:gd name="T31" fmla="*/ 122 h 243"/>
              <a:gd name="T32" fmla="*/ 646 w 516"/>
              <a:gd name="T33" fmla="*/ 119 h 243"/>
              <a:gd name="T34" fmla="*/ 594 w 516"/>
              <a:gd name="T35" fmla="*/ 130 h 243"/>
              <a:gd name="T36" fmla="*/ 594 w 516"/>
              <a:gd name="T37" fmla="*/ 116 h 243"/>
              <a:gd name="T38" fmla="*/ 646 w 516"/>
              <a:gd name="T39" fmla="*/ 102 h 243"/>
              <a:gd name="T40" fmla="*/ 597 w 516"/>
              <a:gd name="T41" fmla="*/ 97 h 243"/>
              <a:gd name="T42" fmla="*/ 652 w 516"/>
              <a:gd name="T43" fmla="*/ 85 h 243"/>
              <a:gd name="T44" fmla="*/ 674 w 516"/>
              <a:gd name="T45" fmla="*/ 92 h 243"/>
              <a:gd name="T46" fmla="*/ 685 w 516"/>
              <a:gd name="T47" fmla="*/ 45 h 243"/>
              <a:gd name="T48" fmla="*/ 672 w 516"/>
              <a:gd name="T49" fmla="*/ 34 h 243"/>
              <a:gd name="T50" fmla="*/ 607 w 516"/>
              <a:gd name="T51" fmla="*/ 53 h 243"/>
              <a:gd name="T52" fmla="*/ 608 w 516"/>
              <a:gd name="T53" fmla="*/ 25 h 243"/>
              <a:gd name="T54" fmla="*/ 635 w 516"/>
              <a:gd name="T55" fmla="*/ 32 h 243"/>
              <a:gd name="T56" fmla="*/ 672 w 516"/>
              <a:gd name="T57" fmla="*/ 10 h 243"/>
              <a:gd name="T58" fmla="*/ 651 w 516"/>
              <a:gd name="T59" fmla="*/ 0 h 243"/>
              <a:gd name="T60" fmla="*/ 438 w 516"/>
              <a:gd name="T61" fmla="*/ 37 h 243"/>
              <a:gd name="T62" fmla="*/ 179 w 516"/>
              <a:gd name="T63" fmla="*/ 79 h 243"/>
              <a:gd name="T64" fmla="*/ 60 w 516"/>
              <a:gd name="T65" fmla="*/ 179 h 243"/>
              <a:gd name="T66" fmla="*/ 25 w 516"/>
              <a:gd name="T67" fmla="*/ 180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6"/>
              <a:gd name="T103" fmla="*/ 0 h 243"/>
              <a:gd name="T104" fmla="*/ 516 w 516"/>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6" h="243">
                <a:moveTo>
                  <a:pt x="18" y="180"/>
                </a:moveTo>
                <a:lnTo>
                  <a:pt x="0" y="231"/>
                </a:lnTo>
                <a:lnTo>
                  <a:pt x="67" y="224"/>
                </a:lnTo>
                <a:lnTo>
                  <a:pt x="93" y="201"/>
                </a:lnTo>
                <a:lnTo>
                  <a:pt x="184" y="175"/>
                </a:lnTo>
                <a:lnTo>
                  <a:pt x="209" y="189"/>
                </a:lnTo>
                <a:lnTo>
                  <a:pt x="269" y="180"/>
                </a:lnTo>
                <a:lnTo>
                  <a:pt x="269" y="183"/>
                </a:lnTo>
                <a:lnTo>
                  <a:pt x="359" y="243"/>
                </a:lnTo>
                <a:lnTo>
                  <a:pt x="411" y="226"/>
                </a:lnTo>
                <a:lnTo>
                  <a:pt x="441" y="159"/>
                </a:lnTo>
                <a:lnTo>
                  <a:pt x="492" y="140"/>
                </a:lnTo>
                <a:lnTo>
                  <a:pt x="516" y="90"/>
                </a:lnTo>
                <a:lnTo>
                  <a:pt x="515" y="30"/>
                </a:lnTo>
                <a:lnTo>
                  <a:pt x="509" y="80"/>
                </a:lnTo>
                <a:lnTo>
                  <a:pt x="480" y="122"/>
                </a:lnTo>
                <a:lnTo>
                  <a:pt x="469" y="119"/>
                </a:lnTo>
                <a:lnTo>
                  <a:pt x="431" y="130"/>
                </a:lnTo>
                <a:lnTo>
                  <a:pt x="431" y="116"/>
                </a:lnTo>
                <a:lnTo>
                  <a:pt x="469" y="102"/>
                </a:lnTo>
                <a:lnTo>
                  <a:pt x="434" y="97"/>
                </a:lnTo>
                <a:lnTo>
                  <a:pt x="474" y="85"/>
                </a:lnTo>
                <a:lnTo>
                  <a:pt x="489" y="92"/>
                </a:lnTo>
                <a:lnTo>
                  <a:pt x="497" y="45"/>
                </a:lnTo>
                <a:lnTo>
                  <a:pt x="487" y="34"/>
                </a:lnTo>
                <a:lnTo>
                  <a:pt x="440" y="53"/>
                </a:lnTo>
                <a:lnTo>
                  <a:pt x="441" y="25"/>
                </a:lnTo>
                <a:lnTo>
                  <a:pt x="461" y="32"/>
                </a:lnTo>
                <a:lnTo>
                  <a:pt x="487" y="10"/>
                </a:lnTo>
                <a:lnTo>
                  <a:pt x="473" y="0"/>
                </a:lnTo>
                <a:lnTo>
                  <a:pt x="318" y="37"/>
                </a:lnTo>
                <a:lnTo>
                  <a:pt x="129" y="79"/>
                </a:lnTo>
                <a:lnTo>
                  <a:pt x="43" y="179"/>
                </a:lnTo>
                <a:lnTo>
                  <a:pt x="18" y="180"/>
                </a:lnTo>
                <a:close/>
              </a:path>
            </a:pathLst>
          </a:custGeom>
          <a:solidFill>
            <a:schemeClr val="accent2">
              <a:lumMod val="75000"/>
            </a:schemeClr>
          </a:solidFill>
          <a:ln w="12700">
            <a:solidFill>
              <a:schemeClr val="bg1"/>
            </a:solidFill>
            <a:round/>
            <a:headEnd/>
            <a:tailEnd/>
          </a:ln>
        </p:spPr>
        <p:txBody>
          <a:bodyPr/>
          <a:lstStyle/>
          <a:p>
            <a:pPr>
              <a:defRPr/>
            </a:pPr>
            <a:endParaRPr lang="en-GB"/>
          </a:p>
        </p:txBody>
      </p:sp>
      <p:sp>
        <p:nvSpPr>
          <p:cNvPr id="52" name="Freeform 52">
            <a:extLst>
              <a:ext uri="{FF2B5EF4-FFF2-40B4-BE49-F238E27FC236}">
                <a16:creationId xmlns:a16="http://schemas.microsoft.com/office/drawing/2014/main" id="{FF44AB59-18CB-49C2-9DD9-468DD351939D}"/>
              </a:ext>
            </a:extLst>
          </p:cNvPr>
          <p:cNvSpPr>
            <a:spLocks/>
          </p:cNvSpPr>
          <p:nvPr/>
        </p:nvSpPr>
        <p:spPr bwMode="auto">
          <a:xfrm>
            <a:off x="9918807" y="3248397"/>
            <a:ext cx="110000" cy="147094"/>
          </a:xfrm>
          <a:custGeom>
            <a:avLst/>
            <a:gdLst>
              <a:gd name="T0" fmla="*/ 0 w 72"/>
              <a:gd name="T1" fmla="*/ 5 h 96"/>
              <a:gd name="T2" fmla="*/ 20 w 72"/>
              <a:gd name="T3" fmla="*/ 0 h 96"/>
              <a:gd name="T4" fmla="*/ 66 w 72"/>
              <a:gd name="T5" fmla="*/ 21 h 96"/>
              <a:gd name="T6" fmla="*/ 66 w 72"/>
              <a:gd name="T7" fmla="*/ 42 h 96"/>
              <a:gd name="T8" fmla="*/ 97 w 72"/>
              <a:gd name="T9" fmla="*/ 57 h 96"/>
              <a:gd name="T10" fmla="*/ 99 w 72"/>
              <a:gd name="T11" fmla="*/ 85 h 96"/>
              <a:gd name="T12" fmla="*/ 48 w 72"/>
              <a:gd name="T13" fmla="*/ 96 h 96"/>
              <a:gd name="T14" fmla="*/ 0 w 72"/>
              <a:gd name="T15" fmla="*/ 5 h 96"/>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96"/>
              <a:gd name="T26" fmla="*/ 72 w 72"/>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96">
                <a:moveTo>
                  <a:pt x="0" y="5"/>
                </a:moveTo>
                <a:lnTo>
                  <a:pt x="15" y="0"/>
                </a:lnTo>
                <a:lnTo>
                  <a:pt x="48" y="21"/>
                </a:lnTo>
                <a:lnTo>
                  <a:pt x="48" y="42"/>
                </a:lnTo>
                <a:lnTo>
                  <a:pt x="71" y="57"/>
                </a:lnTo>
                <a:lnTo>
                  <a:pt x="72" y="85"/>
                </a:lnTo>
                <a:lnTo>
                  <a:pt x="35" y="96"/>
                </a:lnTo>
                <a:lnTo>
                  <a:pt x="0" y="5"/>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53" name="Freeform 53">
            <a:extLst>
              <a:ext uri="{FF2B5EF4-FFF2-40B4-BE49-F238E27FC236}">
                <a16:creationId xmlns:a16="http://schemas.microsoft.com/office/drawing/2014/main" id="{9C471F72-4A76-43DA-BFBC-60D0097AEC49}"/>
              </a:ext>
            </a:extLst>
          </p:cNvPr>
          <p:cNvSpPr>
            <a:spLocks/>
          </p:cNvSpPr>
          <p:nvPr/>
        </p:nvSpPr>
        <p:spPr bwMode="auto">
          <a:xfrm>
            <a:off x="9490317" y="2533395"/>
            <a:ext cx="589653" cy="515466"/>
          </a:xfrm>
          <a:custGeom>
            <a:avLst/>
            <a:gdLst>
              <a:gd name="T0" fmla="*/ 40 w 384"/>
              <a:gd name="T1" fmla="*/ 226 h 336"/>
              <a:gd name="T2" fmla="*/ 92 w 384"/>
              <a:gd name="T3" fmla="*/ 206 h 336"/>
              <a:gd name="T4" fmla="*/ 158 w 384"/>
              <a:gd name="T5" fmla="*/ 201 h 336"/>
              <a:gd name="T6" fmla="*/ 177 w 384"/>
              <a:gd name="T7" fmla="*/ 183 h 336"/>
              <a:gd name="T8" fmla="*/ 198 w 384"/>
              <a:gd name="T9" fmla="*/ 181 h 336"/>
              <a:gd name="T10" fmla="*/ 212 w 384"/>
              <a:gd name="T11" fmla="*/ 162 h 336"/>
              <a:gd name="T12" fmla="*/ 235 w 384"/>
              <a:gd name="T13" fmla="*/ 155 h 336"/>
              <a:gd name="T14" fmla="*/ 225 w 384"/>
              <a:gd name="T15" fmla="*/ 120 h 336"/>
              <a:gd name="T16" fmla="*/ 211 w 384"/>
              <a:gd name="T17" fmla="*/ 111 h 336"/>
              <a:gd name="T18" fmla="*/ 240 w 384"/>
              <a:gd name="T19" fmla="*/ 82 h 336"/>
              <a:gd name="T20" fmla="*/ 258 w 384"/>
              <a:gd name="T21" fmla="*/ 82 h 336"/>
              <a:gd name="T22" fmla="*/ 320 w 384"/>
              <a:gd name="T23" fmla="*/ 22 h 336"/>
              <a:gd name="T24" fmla="*/ 414 w 384"/>
              <a:gd name="T25" fmla="*/ 0 h 336"/>
              <a:gd name="T26" fmla="*/ 425 w 384"/>
              <a:gd name="T27" fmla="*/ 56 h 336"/>
              <a:gd name="T28" fmla="*/ 430 w 384"/>
              <a:gd name="T29" fmla="*/ 54 h 336"/>
              <a:gd name="T30" fmla="*/ 452 w 384"/>
              <a:gd name="T31" fmla="*/ 74 h 336"/>
              <a:gd name="T32" fmla="*/ 453 w 384"/>
              <a:gd name="T33" fmla="*/ 132 h 336"/>
              <a:gd name="T34" fmla="*/ 482 w 384"/>
              <a:gd name="T35" fmla="*/ 179 h 336"/>
              <a:gd name="T36" fmla="*/ 493 w 384"/>
              <a:gd name="T37" fmla="*/ 240 h 336"/>
              <a:gd name="T38" fmla="*/ 495 w 384"/>
              <a:gd name="T39" fmla="*/ 293 h 336"/>
              <a:gd name="T40" fmla="*/ 530 w 384"/>
              <a:gd name="T41" fmla="*/ 310 h 336"/>
              <a:gd name="T42" fmla="*/ 505 w 384"/>
              <a:gd name="T43" fmla="*/ 336 h 336"/>
              <a:gd name="T44" fmla="*/ 444 w 384"/>
              <a:gd name="T45" fmla="*/ 306 h 336"/>
              <a:gd name="T46" fmla="*/ 412 w 384"/>
              <a:gd name="T47" fmla="*/ 308 h 336"/>
              <a:gd name="T48" fmla="*/ 380 w 384"/>
              <a:gd name="T49" fmla="*/ 301 h 336"/>
              <a:gd name="T50" fmla="*/ 381 w 384"/>
              <a:gd name="T51" fmla="*/ 283 h 336"/>
              <a:gd name="T52" fmla="*/ 362 w 384"/>
              <a:gd name="T53" fmla="*/ 277 h 336"/>
              <a:gd name="T54" fmla="*/ 15 w 384"/>
              <a:gd name="T55" fmla="*/ 329 h 336"/>
              <a:gd name="T56" fmla="*/ 0 w 384"/>
              <a:gd name="T57" fmla="*/ 314 h 336"/>
              <a:gd name="T58" fmla="*/ 52 w 384"/>
              <a:gd name="T59" fmla="*/ 254 h 336"/>
              <a:gd name="T60" fmla="*/ 40 w 384"/>
              <a:gd name="T61" fmla="*/ 226 h 3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4"/>
              <a:gd name="T94" fmla="*/ 0 h 336"/>
              <a:gd name="T95" fmla="*/ 384 w 384"/>
              <a:gd name="T96" fmla="*/ 336 h 3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4" h="336">
                <a:moveTo>
                  <a:pt x="29" y="226"/>
                </a:moveTo>
                <a:lnTo>
                  <a:pt x="66" y="206"/>
                </a:lnTo>
                <a:lnTo>
                  <a:pt x="115" y="201"/>
                </a:lnTo>
                <a:lnTo>
                  <a:pt x="127" y="183"/>
                </a:lnTo>
                <a:lnTo>
                  <a:pt x="144" y="181"/>
                </a:lnTo>
                <a:lnTo>
                  <a:pt x="154" y="162"/>
                </a:lnTo>
                <a:lnTo>
                  <a:pt x="171" y="155"/>
                </a:lnTo>
                <a:lnTo>
                  <a:pt x="163" y="120"/>
                </a:lnTo>
                <a:lnTo>
                  <a:pt x="153" y="111"/>
                </a:lnTo>
                <a:lnTo>
                  <a:pt x="174" y="82"/>
                </a:lnTo>
                <a:lnTo>
                  <a:pt x="187" y="82"/>
                </a:lnTo>
                <a:lnTo>
                  <a:pt x="232" y="22"/>
                </a:lnTo>
                <a:lnTo>
                  <a:pt x="301" y="0"/>
                </a:lnTo>
                <a:lnTo>
                  <a:pt x="308" y="56"/>
                </a:lnTo>
                <a:lnTo>
                  <a:pt x="312" y="54"/>
                </a:lnTo>
                <a:lnTo>
                  <a:pt x="328" y="74"/>
                </a:lnTo>
                <a:lnTo>
                  <a:pt x="329" y="132"/>
                </a:lnTo>
                <a:lnTo>
                  <a:pt x="350" y="179"/>
                </a:lnTo>
                <a:lnTo>
                  <a:pt x="358" y="240"/>
                </a:lnTo>
                <a:lnTo>
                  <a:pt x="360" y="293"/>
                </a:lnTo>
                <a:lnTo>
                  <a:pt x="384" y="310"/>
                </a:lnTo>
                <a:lnTo>
                  <a:pt x="366" y="336"/>
                </a:lnTo>
                <a:lnTo>
                  <a:pt x="322" y="306"/>
                </a:lnTo>
                <a:lnTo>
                  <a:pt x="299" y="308"/>
                </a:lnTo>
                <a:lnTo>
                  <a:pt x="276" y="301"/>
                </a:lnTo>
                <a:lnTo>
                  <a:pt x="277" y="283"/>
                </a:lnTo>
                <a:lnTo>
                  <a:pt x="262" y="277"/>
                </a:lnTo>
                <a:lnTo>
                  <a:pt x="11" y="329"/>
                </a:lnTo>
                <a:lnTo>
                  <a:pt x="0" y="314"/>
                </a:lnTo>
                <a:lnTo>
                  <a:pt x="38" y="254"/>
                </a:lnTo>
                <a:lnTo>
                  <a:pt x="29" y="226"/>
                </a:lnTo>
                <a:close/>
              </a:path>
            </a:pathLst>
          </a:custGeom>
          <a:solidFill>
            <a:schemeClr val="accent2">
              <a:lumMod val="75000"/>
            </a:schemeClr>
          </a:solidFill>
          <a:ln w="12700">
            <a:solidFill>
              <a:schemeClr val="bg1"/>
            </a:solidFill>
            <a:round/>
            <a:headEnd/>
            <a:tailEnd/>
          </a:ln>
        </p:spPr>
        <p:txBody>
          <a:bodyPr/>
          <a:lstStyle/>
          <a:p>
            <a:pPr>
              <a:defRPr/>
            </a:pPr>
            <a:endParaRPr lang="en-GB"/>
          </a:p>
        </p:txBody>
      </p:sp>
      <p:sp>
        <p:nvSpPr>
          <p:cNvPr id="54" name="Freeform 54">
            <a:extLst>
              <a:ext uri="{FF2B5EF4-FFF2-40B4-BE49-F238E27FC236}">
                <a16:creationId xmlns:a16="http://schemas.microsoft.com/office/drawing/2014/main" id="{9AF31A1B-F675-42B4-8323-E15D470FB691}"/>
              </a:ext>
            </a:extLst>
          </p:cNvPr>
          <p:cNvSpPr>
            <a:spLocks/>
          </p:cNvSpPr>
          <p:nvPr/>
        </p:nvSpPr>
        <p:spPr bwMode="auto">
          <a:xfrm>
            <a:off x="10065901" y="2965722"/>
            <a:ext cx="171396" cy="111279"/>
          </a:xfrm>
          <a:custGeom>
            <a:avLst/>
            <a:gdLst>
              <a:gd name="T0" fmla="*/ 0 w 112"/>
              <a:gd name="T1" fmla="*/ 53 h 72"/>
              <a:gd name="T2" fmla="*/ 63 w 112"/>
              <a:gd name="T3" fmla="*/ 30 h 72"/>
              <a:gd name="T4" fmla="*/ 124 w 112"/>
              <a:gd name="T5" fmla="*/ 0 h 72"/>
              <a:gd name="T6" fmla="*/ 135 w 112"/>
              <a:gd name="T7" fmla="*/ 1 h 72"/>
              <a:gd name="T8" fmla="*/ 153 w 112"/>
              <a:gd name="T9" fmla="*/ 3 h 72"/>
              <a:gd name="T10" fmla="*/ 92 w 112"/>
              <a:gd name="T11" fmla="*/ 40 h 72"/>
              <a:gd name="T12" fmla="*/ 17 w 112"/>
              <a:gd name="T13" fmla="*/ 72 h 72"/>
              <a:gd name="T14" fmla="*/ 0 w 112"/>
              <a:gd name="T15" fmla="*/ 53 h 72"/>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72"/>
              <a:gd name="T26" fmla="*/ 112 w 112"/>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72">
                <a:moveTo>
                  <a:pt x="0" y="53"/>
                </a:moveTo>
                <a:lnTo>
                  <a:pt x="46" y="30"/>
                </a:lnTo>
                <a:lnTo>
                  <a:pt x="91" y="0"/>
                </a:lnTo>
                <a:lnTo>
                  <a:pt x="99" y="1"/>
                </a:lnTo>
                <a:lnTo>
                  <a:pt x="112" y="3"/>
                </a:lnTo>
                <a:lnTo>
                  <a:pt x="68" y="40"/>
                </a:lnTo>
                <a:lnTo>
                  <a:pt x="13" y="72"/>
                </a:lnTo>
                <a:lnTo>
                  <a:pt x="0" y="53"/>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55" name="Freeform 55">
            <a:extLst>
              <a:ext uri="{FF2B5EF4-FFF2-40B4-BE49-F238E27FC236}">
                <a16:creationId xmlns:a16="http://schemas.microsoft.com/office/drawing/2014/main" id="{4A066A0E-565E-4057-BB71-EFB440D6544B}"/>
              </a:ext>
            </a:extLst>
          </p:cNvPr>
          <p:cNvSpPr>
            <a:spLocks/>
          </p:cNvSpPr>
          <p:nvPr/>
        </p:nvSpPr>
        <p:spPr bwMode="auto">
          <a:xfrm>
            <a:off x="9982761" y="3447932"/>
            <a:ext cx="47326" cy="88257"/>
          </a:xfrm>
          <a:custGeom>
            <a:avLst/>
            <a:gdLst>
              <a:gd name="T0" fmla="*/ 0 w 31"/>
              <a:gd name="T1" fmla="*/ 5 h 57"/>
              <a:gd name="T2" fmla="*/ 45 w 31"/>
              <a:gd name="T3" fmla="*/ 0 h 57"/>
              <a:gd name="T4" fmla="*/ 20 w 31"/>
              <a:gd name="T5" fmla="*/ 57 h 57"/>
              <a:gd name="T6" fmla="*/ 2 w 31"/>
              <a:gd name="T7" fmla="*/ 55 h 57"/>
              <a:gd name="T8" fmla="*/ 0 w 31"/>
              <a:gd name="T9" fmla="*/ 5 h 57"/>
              <a:gd name="T10" fmla="*/ 0 60000 65536"/>
              <a:gd name="T11" fmla="*/ 0 60000 65536"/>
              <a:gd name="T12" fmla="*/ 0 60000 65536"/>
              <a:gd name="T13" fmla="*/ 0 60000 65536"/>
              <a:gd name="T14" fmla="*/ 0 60000 65536"/>
              <a:gd name="T15" fmla="*/ 0 w 31"/>
              <a:gd name="T16" fmla="*/ 0 h 57"/>
              <a:gd name="T17" fmla="*/ 31 w 31"/>
              <a:gd name="T18" fmla="*/ 57 h 57"/>
            </a:gdLst>
            <a:ahLst/>
            <a:cxnLst>
              <a:cxn ang="T10">
                <a:pos x="T0" y="T1"/>
              </a:cxn>
              <a:cxn ang="T11">
                <a:pos x="T2" y="T3"/>
              </a:cxn>
              <a:cxn ang="T12">
                <a:pos x="T4" y="T5"/>
              </a:cxn>
              <a:cxn ang="T13">
                <a:pos x="T6" y="T7"/>
              </a:cxn>
              <a:cxn ang="T14">
                <a:pos x="T8" y="T9"/>
              </a:cxn>
            </a:cxnLst>
            <a:rect l="T15" t="T16" r="T17" b="T18"/>
            <a:pathLst>
              <a:path w="31" h="57">
                <a:moveTo>
                  <a:pt x="0" y="5"/>
                </a:moveTo>
                <a:lnTo>
                  <a:pt x="31" y="0"/>
                </a:lnTo>
                <a:lnTo>
                  <a:pt x="14" y="57"/>
                </a:lnTo>
                <a:lnTo>
                  <a:pt x="2" y="55"/>
                </a:lnTo>
                <a:lnTo>
                  <a:pt x="0" y="5"/>
                </a:lnTo>
                <a:close/>
              </a:path>
            </a:pathLst>
          </a:custGeom>
          <a:solidFill>
            <a:schemeClr val="bg2">
              <a:lumMod val="75000"/>
            </a:schemeClr>
          </a:solidFill>
          <a:ln w="12700">
            <a:solidFill>
              <a:schemeClr val="bg1"/>
            </a:solidFill>
            <a:round/>
            <a:headEnd/>
            <a:tailEnd/>
          </a:ln>
        </p:spPr>
        <p:txBody>
          <a:bodyPr/>
          <a:lstStyle/>
          <a:p>
            <a:pPr>
              <a:defRPr/>
            </a:pPr>
            <a:endParaRPr lang="en-GB"/>
          </a:p>
        </p:txBody>
      </p:sp>
      <p:sp>
        <p:nvSpPr>
          <p:cNvPr id="41" name="Freeform 41">
            <a:extLst>
              <a:ext uri="{FF2B5EF4-FFF2-40B4-BE49-F238E27FC236}">
                <a16:creationId xmlns:a16="http://schemas.microsoft.com/office/drawing/2014/main" id="{A7272A61-7E7B-486D-AD13-7DA7E9317822}"/>
              </a:ext>
            </a:extLst>
          </p:cNvPr>
          <p:cNvSpPr>
            <a:spLocks/>
          </p:cNvSpPr>
          <p:nvPr/>
        </p:nvSpPr>
        <p:spPr bwMode="auto">
          <a:xfrm>
            <a:off x="9919254" y="3000875"/>
            <a:ext cx="141158" cy="300887"/>
          </a:xfrm>
          <a:custGeom>
            <a:avLst/>
            <a:gdLst>
              <a:gd name="T0" fmla="*/ 17 w 92"/>
              <a:gd name="T1" fmla="*/ 2 h 196"/>
              <a:gd name="T2" fmla="*/ 39 w 92"/>
              <a:gd name="T3" fmla="*/ 0 h 196"/>
              <a:gd name="T4" fmla="*/ 82 w 92"/>
              <a:gd name="T5" fmla="*/ 30 h 196"/>
              <a:gd name="T6" fmla="*/ 76 w 92"/>
              <a:gd name="T7" fmla="*/ 53 h 196"/>
              <a:gd name="T8" fmla="*/ 91 w 92"/>
              <a:gd name="T9" fmla="*/ 69 h 196"/>
              <a:gd name="T10" fmla="*/ 92 w 92"/>
              <a:gd name="T11" fmla="*/ 160 h 196"/>
              <a:gd name="T12" fmla="*/ 77 w 92"/>
              <a:gd name="T13" fmla="*/ 196 h 196"/>
              <a:gd name="T14" fmla="*/ 59 w 92"/>
              <a:gd name="T15" fmla="*/ 183 h 196"/>
              <a:gd name="T16" fmla="*/ 41 w 92"/>
              <a:gd name="T17" fmla="*/ 182 h 196"/>
              <a:gd name="T18" fmla="*/ 9 w 92"/>
              <a:gd name="T19" fmla="*/ 163 h 196"/>
              <a:gd name="T20" fmla="*/ 33 w 92"/>
              <a:gd name="T21" fmla="*/ 105 h 196"/>
              <a:gd name="T22" fmla="*/ 0 w 92"/>
              <a:gd name="T23" fmla="*/ 75 h 196"/>
              <a:gd name="T24" fmla="*/ 17 w 92"/>
              <a:gd name="T25" fmla="*/ 2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96"/>
              <a:gd name="T41" fmla="*/ 92 w 92"/>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96">
                <a:moveTo>
                  <a:pt x="17" y="2"/>
                </a:moveTo>
                <a:lnTo>
                  <a:pt x="39" y="0"/>
                </a:lnTo>
                <a:lnTo>
                  <a:pt x="82" y="30"/>
                </a:lnTo>
                <a:lnTo>
                  <a:pt x="76" y="53"/>
                </a:lnTo>
                <a:lnTo>
                  <a:pt x="91" y="69"/>
                </a:lnTo>
                <a:lnTo>
                  <a:pt x="92" y="160"/>
                </a:lnTo>
                <a:lnTo>
                  <a:pt x="77" y="196"/>
                </a:lnTo>
                <a:lnTo>
                  <a:pt x="59" y="183"/>
                </a:lnTo>
                <a:lnTo>
                  <a:pt x="41" y="182"/>
                </a:lnTo>
                <a:lnTo>
                  <a:pt x="9" y="163"/>
                </a:lnTo>
                <a:lnTo>
                  <a:pt x="33" y="105"/>
                </a:lnTo>
                <a:lnTo>
                  <a:pt x="0" y="75"/>
                </a:lnTo>
                <a:lnTo>
                  <a:pt x="17" y="2"/>
                </a:lnTo>
                <a:close/>
              </a:path>
            </a:pathLst>
          </a:custGeom>
          <a:solidFill>
            <a:schemeClr val="accent2">
              <a:lumMod val="75000"/>
            </a:schemeClr>
          </a:solidFill>
          <a:ln w="12700">
            <a:solidFill>
              <a:schemeClr val="bg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a:p>
        </p:txBody>
      </p:sp>
      <p:pic>
        <p:nvPicPr>
          <p:cNvPr id="27" name="Picture 2" descr="Virginia Tech College of Engineering MEA Webinar - RBTC">
            <a:extLst>
              <a:ext uri="{FF2B5EF4-FFF2-40B4-BE49-F238E27FC236}">
                <a16:creationId xmlns:a16="http://schemas.microsoft.com/office/drawing/2014/main" id="{CCD01FEE-ABD8-F7CC-37EA-9F5F76AA8C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9471" y="5949668"/>
            <a:ext cx="1735667" cy="9083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BE87FEF-E1C0-109A-1A07-3CA4DE70FCC2}"/>
              </a:ext>
            </a:extLst>
          </p:cNvPr>
          <p:cNvSpPr txBox="1"/>
          <p:nvPr/>
        </p:nvSpPr>
        <p:spPr>
          <a:xfrm>
            <a:off x="683653" y="2111050"/>
            <a:ext cx="4900755" cy="2769412"/>
          </a:xfrm>
          <a:prstGeom prst="rect">
            <a:avLst/>
          </a:prstGeom>
          <a:noFill/>
        </p:spPr>
        <p:txBody>
          <a:bodyPr wrap="square">
            <a:spAutoFit/>
          </a:bodyPr>
          <a:lstStyle/>
          <a:p>
            <a:pPr marL="228600" indent="-228600" defTabSz="731520">
              <a:lnSpc>
                <a:spcPct val="150000"/>
              </a:lnSpc>
              <a:spcAft>
                <a:spcPts val="600"/>
              </a:spcAft>
              <a:buFont typeface="Arial" panose="020B0604020202020204" pitchFamily="34" charset="0"/>
              <a:buChar char="•"/>
            </a:pPr>
            <a:r>
              <a:rPr lang="en-US" sz="2800" b="1" kern="1200" dirty="0">
                <a:solidFill>
                  <a:schemeClr val="accent1">
                    <a:lumMod val="75000"/>
                  </a:schemeClr>
                </a:solidFill>
                <a:latin typeface="Aptos" panose="020B0004020202020204" pitchFamily="34" charset="0"/>
                <a:cs typeface="+mn-cs"/>
              </a:rPr>
              <a:t>14 state and federal clients </a:t>
            </a:r>
          </a:p>
          <a:p>
            <a:pPr marL="228600" indent="-228600" defTabSz="731520">
              <a:lnSpc>
                <a:spcPct val="150000"/>
              </a:lnSpc>
              <a:spcAft>
                <a:spcPts val="600"/>
              </a:spcAft>
              <a:buFont typeface="Arial" panose="020B0604020202020204" pitchFamily="34" charset="0"/>
              <a:buChar char="•"/>
            </a:pPr>
            <a:r>
              <a:rPr lang="en-US" sz="2800" b="1" kern="1200" dirty="0">
                <a:solidFill>
                  <a:schemeClr val="accent1">
                    <a:lumMod val="75000"/>
                  </a:schemeClr>
                </a:solidFill>
                <a:latin typeface="Aptos" panose="020B0004020202020204" pitchFamily="34" charset="0"/>
                <a:cs typeface="+mn-cs"/>
              </a:rPr>
              <a:t>9 industry firm executives</a:t>
            </a:r>
          </a:p>
          <a:p>
            <a:pPr marL="228600" indent="-228600" defTabSz="731520">
              <a:lnSpc>
                <a:spcPct val="150000"/>
              </a:lnSpc>
              <a:spcAft>
                <a:spcPts val="600"/>
              </a:spcAft>
              <a:buFont typeface="Arial" panose="020B0604020202020204" pitchFamily="34" charset="0"/>
              <a:buChar char="•"/>
            </a:pPr>
            <a:r>
              <a:rPr lang="en-US" sz="2800" b="1" kern="1200" dirty="0">
                <a:solidFill>
                  <a:schemeClr val="accent1">
                    <a:lumMod val="75000"/>
                  </a:schemeClr>
                </a:solidFill>
                <a:latin typeface="Aptos" panose="020B0004020202020204" pitchFamily="34" charset="0"/>
                <a:cs typeface="+mn-cs"/>
              </a:rPr>
              <a:t>Each with 20+ years of experience</a:t>
            </a:r>
            <a:endParaRPr lang="en-US" sz="3600" b="1" dirty="0">
              <a:solidFill>
                <a:schemeClr val="accent1">
                  <a:lumMod val="75000"/>
                </a:schemeClr>
              </a:solidFill>
              <a:latin typeface="Aptos" panose="020B0004020202020204" pitchFamily="34" charset="0"/>
            </a:endParaRPr>
          </a:p>
        </p:txBody>
      </p:sp>
      <p:sp>
        <p:nvSpPr>
          <p:cNvPr id="57" name="Title 1">
            <a:extLst>
              <a:ext uri="{FF2B5EF4-FFF2-40B4-BE49-F238E27FC236}">
                <a16:creationId xmlns:a16="http://schemas.microsoft.com/office/drawing/2014/main" id="{3A55C509-E329-8626-353A-28B5805A8551}"/>
              </a:ext>
            </a:extLst>
          </p:cNvPr>
          <p:cNvSpPr txBox="1">
            <a:spLocks/>
          </p:cNvSpPr>
          <p:nvPr/>
        </p:nvSpPr>
        <p:spPr bwMode="auto">
          <a:xfrm>
            <a:off x="609600" y="369888"/>
            <a:ext cx="10979150" cy="1047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rtl="0" eaLnBrk="1" fontAlgn="base" hangingPunct="1">
              <a:spcBef>
                <a:spcPct val="0"/>
              </a:spcBef>
              <a:spcAft>
                <a:spcPct val="0"/>
              </a:spcAft>
              <a:defRPr lang="en-US" sz="4400" b="1" kern="1200" dirty="0">
                <a:solidFill>
                  <a:srgbClr val="006495"/>
                </a:solidFill>
                <a:latin typeface="Aptos" panose="020B0004020202020204" pitchFamily="34" charset="0"/>
                <a:ea typeface="+mj-ea"/>
                <a:cs typeface="Segoe UI Semibold" panose="020B0702040204020203" pitchFamily="34" charset="0"/>
              </a:defRPr>
            </a:lvl1pPr>
            <a:lvl2pPr algn="l" rtl="0" eaLnBrk="1" fontAlgn="base" hangingPunct="1">
              <a:spcBef>
                <a:spcPct val="0"/>
              </a:spcBef>
              <a:spcAft>
                <a:spcPct val="0"/>
              </a:spcAft>
              <a:defRPr sz="3600">
                <a:solidFill>
                  <a:schemeClr val="bg1"/>
                </a:solidFill>
                <a:latin typeface="Calibri" pitchFamily="34" charset="0"/>
              </a:defRPr>
            </a:lvl2pPr>
            <a:lvl3pPr algn="l" rtl="0" eaLnBrk="1" fontAlgn="base" hangingPunct="1">
              <a:spcBef>
                <a:spcPct val="0"/>
              </a:spcBef>
              <a:spcAft>
                <a:spcPct val="0"/>
              </a:spcAft>
              <a:defRPr sz="3600">
                <a:solidFill>
                  <a:schemeClr val="bg1"/>
                </a:solidFill>
                <a:latin typeface="Calibri" pitchFamily="34" charset="0"/>
              </a:defRPr>
            </a:lvl3pPr>
            <a:lvl4pPr algn="l" rtl="0" eaLnBrk="1" fontAlgn="base" hangingPunct="1">
              <a:spcBef>
                <a:spcPct val="0"/>
              </a:spcBef>
              <a:spcAft>
                <a:spcPct val="0"/>
              </a:spcAft>
              <a:defRPr sz="3600">
                <a:solidFill>
                  <a:schemeClr val="bg1"/>
                </a:solidFill>
                <a:latin typeface="Calibri" pitchFamily="34" charset="0"/>
              </a:defRPr>
            </a:lvl4pPr>
            <a:lvl5pPr algn="l" rtl="0" eaLnBrk="1" fontAlgn="base" hangingPunct="1">
              <a:spcBef>
                <a:spcPct val="0"/>
              </a:spcBef>
              <a:spcAft>
                <a:spcPct val="0"/>
              </a:spcAft>
              <a:defRPr sz="3600">
                <a:solidFill>
                  <a:schemeClr val="bg1"/>
                </a:solidFill>
                <a:latin typeface="Calibri" pitchFamily="34" charset="0"/>
              </a:defRPr>
            </a:lvl5pPr>
            <a:lvl6pPr marL="457200" algn="l" rtl="0" eaLnBrk="1" fontAlgn="base" hangingPunct="1">
              <a:spcBef>
                <a:spcPct val="0"/>
              </a:spcBef>
              <a:spcAft>
                <a:spcPct val="0"/>
              </a:spcAft>
              <a:defRPr sz="3600" b="1">
                <a:solidFill>
                  <a:schemeClr val="bg1"/>
                </a:solidFill>
                <a:latin typeface="Calibri" pitchFamily="34" charset="0"/>
              </a:defRPr>
            </a:lvl6pPr>
            <a:lvl7pPr marL="914400" algn="l" rtl="0" eaLnBrk="1" fontAlgn="base" hangingPunct="1">
              <a:spcBef>
                <a:spcPct val="0"/>
              </a:spcBef>
              <a:spcAft>
                <a:spcPct val="0"/>
              </a:spcAft>
              <a:defRPr sz="3600" b="1">
                <a:solidFill>
                  <a:schemeClr val="bg1"/>
                </a:solidFill>
                <a:latin typeface="Calibri" pitchFamily="34" charset="0"/>
              </a:defRPr>
            </a:lvl7pPr>
            <a:lvl8pPr marL="1371600" algn="l" rtl="0" eaLnBrk="1" fontAlgn="base" hangingPunct="1">
              <a:spcBef>
                <a:spcPct val="0"/>
              </a:spcBef>
              <a:spcAft>
                <a:spcPct val="0"/>
              </a:spcAft>
              <a:defRPr sz="3600" b="1">
                <a:solidFill>
                  <a:schemeClr val="bg1"/>
                </a:solidFill>
                <a:latin typeface="Calibri" pitchFamily="34" charset="0"/>
              </a:defRPr>
            </a:lvl8pPr>
            <a:lvl9pPr marL="1828800" algn="l" rtl="0" eaLnBrk="1" fontAlgn="base" hangingPunct="1">
              <a:spcBef>
                <a:spcPct val="0"/>
              </a:spcBef>
              <a:spcAft>
                <a:spcPct val="0"/>
              </a:spcAft>
              <a:defRPr sz="3600" b="1">
                <a:solidFill>
                  <a:schemeClr val="bg1"/>
                </a:solidFill>
                <a:latin typeface="Calibri" pitchFamily="34" charset="0"/>
              </a:defRPr>
            </a:lvl9pPr>
          </a:lstStyle>
          <a:p>
            <a:r>
              <a:rPr lang="en-US" dirty="0"/>
              <a:t>Client and Firm Interviews</a:t>
            </a:r>
          </a:p>
        </p:txBody>
      </p:sp>
    </p:spTree>
    <p:extLst>
      <p:ext uri="{BB962C8B-B14F-4D97-AF65-F5344CB8AC3E}">
        <p14:creationId xmlns:p14="http://schemas.microsoft.com/office/powerpoint/2010/main" val="415350121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CCBBCB-65F1-6A53-3033-80ED1515FB6E}"/>
              </a:ext>
            </a:extLst>
          </p:cNvPr>
          <p:cNvSpPr>
            <a:spLocks noGrp="1"/>
          </p:cNvSpPr>
          <p:nvPr>
            <p:ph type="title"/>
          </p:nvPr>
        </p:nvSpPr>
        <p:spPr/>
        <p:txBody>
          <a:bodyPr vert="horz" lIns="91440" tIns="45720" rIns="91440" bIns="45720" rtlCol="0" anchor="b">
            <a:normAutofit/>
          </a:bodyPr>
          <a:lstStyle/>
          <a:p>
            <a:pPr algn="r"/>
            <a:r>
              <a:rPr lang="en-US" sz="3100" kern="1200" cap="all" dirty="0">
                <a:solidFill>
                  <a:srgbClr val="FFFFFF"/>
                </a:solidFill>
                <a:latin typeface="+mj-lt"/>
                <a:ea typeface="+mj-ea"/>
                <a:cs typeface="+mj-cs"/>
              </a:rPr>
              <a:t>Utilization of Lump Sum for Engineering and Design Services</a:t>
            </a:r>
          </a:p>
        </p:txBody>
      </p:sp>
      <p:sp>
        <p:nvSpPr>
          <p:cNvPr id="5" name="Text Placeholder 4">
            <a:extLst>
              <a:ext uri="{FF2B5EF4-FFF2-40B4-BE49-F238E27FC236}">
                <a16:creationId xmlns:a16="http://schemas.microsoft.com/office/drawing/2014/main" id="{CB6CC840-12A0-353F-DF22-2E2737E68A57}"/>
              </a:ext>
            </a:extLst>
          </p:cNvPr>
          <p:cNvSpPr>
            <a:spLocks noGrp="1"/>
          </p:cNvSpPr>
          <p:nvPr>
            <p:ph type="body" sz="quarter" idx="11"/>
          </p:nvPr>
        </p:nvSpPr>
        <p:spPr/>
        <p:txBody>
          <a:bodyPr/>
          <a:lstStyle/>
          <a:p>
            <a:r>
              <a:rPr lang="en-US" sz="2800" kern="1200" cap="all" dirty="0">
                <a:solidFill>
                  <a:srgbClr val="FFFFFF"/>
                </a:solidFill>
                <a:latin typeface="+mj-lt"/>
                <a:ea typeface="+mj-ea"/>
                <a:cs typeface="+mj-cs"/>
              </a:rPr>
              <a:t>Utilization of Lump Sum for Engineering and Design Services</a:t>
            </a:r>
            <a:endParaRPr lang="en-US" dirty="0"/>
          </a:p>
        </p:txBody>
      </p:sp>
      <p:pic>
        <p:nvPicPr>
          <p:cNvPr id="3" name="Picture 2" descr="Virginia Tech College of Engineering MEA Webinar - RBTC">
            <a:extLst>
              <a:ext uri="{FF2B5EF4-FFF2-40B4-BE49-F238E27FC236}">
                <a16:creationId xmlns:a16="http://schemas.microsoft.com/office/drawing/2014/main" id="{95238D3E-A578-3666-1A37-D689846A68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9723" y="5949668"/>
            <a:ext cx="1735667" cy="9083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 name="Content Placeholder 2">
            <a:extLst>
              <a:ext uri="{FF2B5EF4-FFF2-40B4-BE49-F238E27FC236}">
                <a16:creationId xmlns:a16="http://schemas.microsoft.com/office/drawing/2014/main" id="{C052CCFC-CFE7-C725-1AB1-63EF65569905}"/>
              </a:ext>
            </a:extLst>
          </p:cNvPr>
          <p:cNvGraphicFramePr/>
          <p:nvPr>
            <p:extLst>
              <p:ext uri="{D42A27DB-BD31-4B8C-83A1-F6EECF244321}">
                <p14:modId xmlns:p14="http://schemas.microsoft.com/office/powerpoint/2010/main" val="3919450974"/>
              </p:ext>
            </p:extLst>
          </p:nvPr>
        </p:nvGraphicFramePr>
        <p:xfrm>
          <a:off x="971096" y="757447"/>
          <a:ext cx="7281215" cy="545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5408755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5C28AB-FE37-268F-DD6E-BEFF083C76C4}"/>
              </a:ext>
            </a:extLst>
          </p:cNvPr>
          <p:cNvPicPr>
            <a:picLocks noChangeAspect="1"/>
          </p:cNvPicPr>
          <p:nvPr/>
        </p:nvPicPr>
        <p:blipFill>
          <a:blip r:embed="rId3"/>
          <a:stretch>
            <a:fillRect/>
          </a:stretch>
        </p:blipFill>
        <p:spPr>
          <a:xfrm>
            <a:off x="958217" y="1655071"/>
            <a:ext cx="10275566" cy="4419598"/>
          </a:xfrm>
          <a:prstGeom prst="rect">
            <a:avLst/>
          </a:prstGeom>
        </p:spPr>
      </p:pic>
      <p:sp>
        <p:nvSpPr>
          <p:cNvPr id="2" name="Title 1">
            <a:extLst>
              <a:ext uri="{FF2B5EF4-FFF2-40B4-BE49-F238E27FC236}">
                <a16:creationId xmlns:a16="http://schemas.microsoft.com/office/drawing/2014/main" id="{599FA78C-5D51-CE46-F45E-54E5ED4DD8FB}"/>
              </a:ext>
            </a:extLst>
          </p:cNvPr>
          <p:cNvSpPr>
            <a:spLocks noGrp="1"/>
          </p:cNvSpPr>
          <p:nvPr>
            <p:ph type="title"/>
          </p:nvPr>
        </p:nvSpPr>
        <p:spPr>
          <a:xfrm>
            <a:off x="609600" y="369277"/>
            <a:ext cx="10978661" cy="1048362"/>
          </a:xfrm>
        </p:spPr>
        <p:txBody>
          <a:bodyPr/>
          <a:lstStyle/>
          <a:p>
            <a:r>
              <a:rPr lang="en-US" noProof="0" dirty="0"/>
              <a:t>U.S. GDP contracts for first time in three years.</a:t>
            </a:r>
            <a:endParaRPr lang="en-US" dirty="0"/>
          </a:p>
        </p:txBody>
      </p:sp>
      <p:sp>
        <p:nvSpPr>
          <p:cNvPr id="5" name="Rectangle 4">
            <a:extLst>
              <a:ext uri="{FF2B5EF4-FFF2-40B4-BE49-F238E27FC236}">
                <a16:creationId xmlns:a16="http://schemas.microsoft.com/office/drawing/2014/main" id="{583BF460-BEC0-B961-A0EA-4853BA694B28}"/>
              </a:ext>
            </a:extLst>
          </p:cNvPr>
          <p:cNvSpPr/>
          <p:nvPr/>
        </p:nvSpPr>
        <p:spPr>
          <a:xfrm>
            <a:off x="1243761" y="4688619"/>
            <a:ext cx="5160610" cy="69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BCA49FF-75F0-12EA-0D3D-30FB8EBFF69A}"/>
              </a:ext>
            </a:extLst>
          </p:cNvPr>
          <p:cNvSpPr txBox="1"/>
          <p:nvPr/>
        </p:nvSpPr>
        <p:spPr>
          <a:xfrm>
            <a:off x="9243495" y="6312102"/>
            <a:ext cx="2348720"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ptos" panose="020B0004020202020204" pitchFamily="34" charset="0"/>
                <a:cs typeface="+mn-cs"/>
              </a:rPr>
              <a:t>Source: Bureau of Economic Analysis</a:t>
            </a:r>
          </a:p>
        </p:txBody>
      </p:sp>
    </p:spTree>
    <p:extLst>
      <p:ext uri="{BB962C8B-B14F-4D97-AF65-F5344CB8AC3E}">
        <p14:creationId xmlns:p14="http://schemas.microsoft.com/office/powerpoint/2010/main" val="357518776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5A72C-9E8F-4E2C-766D-2FB199423E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B75A4-B043-8CF4-7587-417F4DD2A193}"/>
              </a:ext>
            </a:extLst>
          </p:cNvPr>
          <p:cNvSpPr>
            <a:spLocks noGrp="1"/>
          </p:cNvSpPr>
          <p:nvPr>
            <p:ph type="title"/>
          </p:nvPr>
        </p:nvSpPr>
        <p:spPr>
          <a:xfrm>
            <a:off x="609600" y="369277"/>
            <a:ext cx="10978661" cy="1048362"/>
          </a:xfrm>
        </p:spPr>
        <p:txBody>
          <a:bodyPr/>
          <a:lstStyle/>
          <a:p>
            <a:r>
              <a:rPr lang="en-US" noProof="0" dirty="0"/>
              <a:t>Types of Services Suitable for Lump Sum Contracts</a:t>
            </a:r>
            <a:endParaRPr lang="en-US" dirty="0"/>
          </a:p>
        </p:txBody>
      </p:sp>
      <p:sp>
        <p:nvSpPr>
          <p:cNvPr id="5" name="Rectangle 4">
            <a:extLst>
              <a:ext uri="{FF2B5EF4-FFF2-40B4-BE49-F238E27FC236}">
                <a16:creationId xmlns:a16="http://schemas.microsoft.com/office/drawing/2014/main" id="{085C28F4-8AB7-72A8-A703-60C6DAD6E59B}"/>
              </a:ext>
            </a:extLst>
          </p:cNvPr>
          <p:cNvSpPr/>
          <p:nvPr/>
        </p:nvSpPr>
        <p:spPr>
          <a:xfrm>
            <a:off x="1250293" y="4538396"/>
            <a:ext cx="5160610" cy="69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Virginia Tech College of Engineering MEA Webinar - RBTC">
            <a:extLst>
              <a:ext uri="{FF2B5EF4-FFF2-40B4-BE49-F238E27FC236}">
                <a16:creationId xmlns:a16="http://schemas.microsoft.com/office/drawing/2014/main" id="{A3CCE45E-B173-C624-08F5-63A7EC1FB6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9471" y="5949668"/>
            <a:ext cx="1735667" cy="9083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hart 2">
            <a:extLst>
              <a:ext uri="{FF2B5EF4-FFF2-40B4-BE49-F238E27FC236}">
                <a16:creationId xmlns:a16="http://schemas.microsoft.com/office/drawing/2014/main" id="{A66FE514-2EC2-BF07-798A-F6D04989DF93}"/>
              </a:ext>
            </a:extLst>
          </p:cNvPr>
          <p:cNvGraphicFramePr>
            <a:graphicFrameLocks/>
          </p:cNvGraphicFramePr>
          <p:nvPr>
            <p:extLst>
              <p:ext uri="{D42A27DB-BD31-4B8C-83A1-F6EECF244321}">
                <p14:modId xmlns:p14="http://schemas.microsoft.com/office/powerpoint/2010/main" val="2926323939"/>
              </p:ext>
            </p:extLst>
          </p:nvPr>
        </p:nvGraphicFramePr>
        <p:xfrm>
          <a:off x="2206512" y="1990159"/>
          <a:ext cx="7778975" cy="401142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4CBF3CDB-5A56-B2EE-41BE-032F7F42844C}"/>
              </a:ext>
            </a:extLst>
          </p:cNvPr>
          <p:cNvSpPr txBox="1"/>
          <p:nvPr/>
        </p:nvSpPr>
        <p:spPr>
          <a:xfrm>
            <a:off x="993949" y="3026716"/>
            <a:ext cx="1335943" cy="369332"/>
          </a:xfrm>
          <a:prstGeom prst="rect">
            <a:avLst/>
          </a:prstGeom>
          <a:noFill/>
        </p:spPr>
        <p:txBody>
          <a:bodyPr wrap="square" rtlCol="0">
            <a:spAutoFit/>
          </a:bodyPr>
          <a:lstStyle/>
          <a:p>
            <a:r>
              <a:rPr lang="en-US" b="1" dirty="0"/>
              <a:t>Nearly All</a:t>
            </a:r>
          </a:p>
        </p:txBody>
      </p:sp>
    </p:spTree>
    <p:extLst>
      <p:ext uri="{BB962C8B-B14F-4D97-AF65-F5344CB8AC3E}">
        <p14:creationId xmlns:p14="http://schemas.microsoft.com/office/powerpoint/2010/main" val="303769899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4601C-BC55-F42F-981F-81A78F081E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A84EA4-A816-448F-F09E-51256E20C072}"/>
              </a:ext>
            </a:extLst>
          </p:cNvPr>
          <p:cNvSpPr>
            <a:spLocks noGrp="1"/>
          </p:cNvSpPr>
          <p:nvPr>
            <p:ph type="title"/>
          </p:nvPr>
        </p:nvSpPr>
        <p:spPr>
          <a:xfrm>
            <a:off x="609600" y="369277"/>
            <a:ext cx="10978661" cy="1048362"/>
          </a:xfrm>
        </p:spPr>
        <p:txBody>
          <a:bodyPr/>
          <a:lstStyle/>
          <a:p>
            <a:r>
              <a:rPr lang="en-US" noProof="0" dirty="0"/>
              <a:t>Projects Most Suitable…and Least</a:t>
            </a:r>
            <a:endParaRPr lang="en-US" dirty="0"/>
          </a:p>
        </p:txBody>
      </p:sp>
      <p:sp>
        <p:nvSpPr>
          <p:cNvPr id="5" name="Rectangle 4">
            <a:extLst>
              <a:ext uri="{FF2B5EF4-FFF2-40B4-BE49-F238E27FC236}">
                <a16:creationId xmlns:a16="http://schemas.microsoft.com/office/drawing/2014/main" id="{17D64121-5B30-8C86-88FE-A5EBEDEF8FDC}"/>
              </a:ext>
            </a:extLst>
          </p:cNvPr>
          <p:cNvSpPr/>
          <p:nvPr/>
        </p:nvSpPr>
        <p:spPr>
          <a:xfrm>
            <a:off x="1250293" y="4538396"/>
            <a:ext cx="5160610" cy="69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Virginia Tech College of Engineering MEA Webinar - RBTC">
            <a:extLst>
              <a:ext uri="{FF2B5EF4-FFF2-40B4-BE49-F238E27FC236}">
                <a16:creationId xmlns:a16="http://schemas.microsoft.com/office/drawing/2014/main" id="{3BFAC566-30BF-44EB-E3A9-33332FF480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9471" y="5949668"/>
            <a:ext cx="1735667" cy="9083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3CC22A-5F34-E0F9-8A7A-54730BCB496B}"/>
              </a:ext>
            </a:extLst>
          </p:cNvPr>
          <p:cNvSpPr txBox="1"/>
          <p:nvPr/>
        </p:nvSpPr>
        <p:spPr>
          <a:xfrm>
            <a:off x="609600" y="1986446"/>
            <a:ext cx="5384799" cy="3416320"/>
          </a:xfrm>
          <a:prstGeom prst="rect">
            <a:avLst/>
          </a:prstGeom>
          <a:noFill/>
        </p:spPr>
        <p:txBody>
          <a:bodyPr wrap="square">
            <a:spAutoFit/>
          </a:bodyPr>
          <a:lstStyle/>
          <a:p>
            <a:r>
              <a:rPr lang="en-US" sz="2800" b="1" dirty="0">
                <a:solidFill>
                  <a:schemeClr val="accent1">
                    <a:lumMod val="75000"/>
                  </a:schemeClr>
                </a:solidFill>
                <a:latin typeface="Aptos" panose="020B0004020202020204" pitchFamily="34" charset="0"/>
              </a:rPr>
              <a:t>Most Suitable:</a:t>
            </a:r>
          </a:p>
          <a:p>
            <a:pPr marL="285750" indent="-285750">
              <a:buFont typeface="Arial" panose="020B0604020202020204" pitchFamily="34" charset="0"/>
              <a:buChar char="•"/>
            </a:pPr>
            <a:r>
              <a:rPr lang="en-US" sz="2000" b="1" dirty="0">
                <a:solidFill>
                  <a:schemeClr val="accent1">
                    <a:lumMod val="75000"/>
                  </a:schemeClr>
                </a:solidFill>
                <a:latin typeface="Aptos" panose="020B0004020202020204" pitchFamily="34" charset="0"/>
              </a:rPr>
              <a:t>Resurfacing, restoration and rehabilitation</a:t>
            </a:r>
          </a:p>
          <a:p>
            <a:pPr marL="285750" indent="-285750">
              <a:buFont typeface="Arial" panose="020B0604020202020204" pitchFamily="34" charset="0"/>
              <a:buChar char="•"/>
            </a:pPr>
            <a:r>
              <a:rPr lang="en-US" sz="2000" b="1" dirty="0">
                <a:solidFill>
                  <a:schemeClr val="accent1">
                    <a:lumMod val="75000"/>
                  </a:schemeClr>
                </a:solidFill>
                <a:latin typeface="Aptos" panose="020B0004020202020204" pitchFamily="34" charset="0"/>
              </a:rPr>
              <a:t>Interchange/intersection improvements, bridge inspection, culvert replacement</a:t>
            </a:r>
          </a:p>
          <a:p>
            <a:endParaRPr lang="en-US" sz="2000" b="1" dirty="0">
              <a:solidFill>
                <a:schemeClr val="accent1">
                  <a:lumMod val="75000"/>
                </a:schemeClr>
              </a:solidFill>
              <a:latin typeface="Aptos" panose="020B0004020202020204" pitchFamily="34" charset="0"/>
            </a:endParaRPr>
          </a:p>
          <a:p>
            <a:r>
              <a:rPr lang="en-US" sz="2800" b="1" dirty="0">
                <a:solidFill>
                  <a:schemeClr val="accent1">
                    <a:lumMod val="75000"/>
                  </a:schemeClr>
                </a:solidFill>
                <a:latin typeface="Aptos" panose="020B0004020202020204" pitchFamily="34" charset="0"/>
              </a:rPr>
              <a:t>Least Suitable:</a:t>
            </a:r>
          </a:p>
          <a:p>
            <a:pPr marL="285750" indent="-285750">
              <a:buFont typeface="Arial" panose="020B0604020202020204" pitchFamily="34" charset="0"/>
              <a:buChar char="•"/>
            </a:pPr>
            <a:r>
              <a:rPr lang="en-US" sz="2000" b="1" dirty="0">
                <a:solidFill>
                  <a:schemeClr val="accent1">
                    <a:lumMod val="75000"/>
                  </a:schemeClr>
                </a:solidFill>
                <a:latin typeface="Aptos" panose="020B0004020202020204" pitchFamily="34" charset="0"/>
              </a:rPr>
              <a:t>Complex projects with “unknown unknowns”</a:t>
            </a:r>
          </a:p>
          <a:p>
            <a:pPr marL="285750" indent="-285750">
              <a:buFont typeface="Arial" panose="020B0604020202020204" pitchFamily="34" charset="0"/>
              <a:buChar char="•"/>
            </a:pPr>
            <a:r>
              <a:rPr lang="en-US" sz="2000" b="1" dirty="0">
                <a:solidFill>
                  <a:schemeClr val="accent1">
                    <a:lumMod val="75000"/>
                  </a:schemeClr>
                </a:solidFill>
                <a:latin typeface="Aptos" panose="020B0004020202020204" pitchFamily="34" charset="0"/>
              </a:rPr>
              <a:t>Significant engagement with third parties</a:t>
            </a:r>
          </a:p>
          <a:p>
            <a:pPr marL="285750" indent="-285750">
              <a:buFont typeface="Arial" panose="020B0604020202020204" pitchFamily="34" charset="0"/>
              <a:buChar char="•"/>
            </a:pPr>
            <a:r>
              <a:rPr lang="en-US" sz="2000" b="1" dirty="0">
                <a:solidFill>
                  <a:schemeClr val="accent1">
                    <a:lumMod val="75000"/>
                  </a:schemeClr>
                </a:solidFill>
                <a:latin typeface="Aptos" panose="020B0004020202020204" pitchFamily="34" charset="0"/>
              </a:rPr>
              <a:t>Complex MOT (Maintenance of Traffic)</a:t>
            </a:r>
            <a:endParaRPr lang="en-US" b="1" dirty="0">
              <a:solidFill>
                <a:schemeClr val="accent1">
                  <a:lumMod val="75000"/>
                </a:schemeClr>
              </a:solidFill>
              <a:latin typeface="Aptos" panose="020B0004020202020204" pitchFamily="34" charset="0"/>
            </a:endParaRPr>
          </a:p>
        </p:txBody>
      </p:sp>
      <p:pic>
        <p:nvPicPr>
          <p:cNvPr id="4" name="Picture 3" descr="Bridge at sunrise">
            <a:extLst>
              <a:ext uri="{FF2B5EF4-FFF2-40B4-BE49-F238E27FC236}">
                <a16:creationId xmlns:a16="http://schemas.microsoft.com/office/drawing/2014/main" id="{B770E1B0-C50F-92E6-38C3-CFA279E22719}"/>
              </a:ext>
            </a:extLst>
          </p:cNvPr>
          <p:cNvPicPr>
            <a:picLocks noChangeAspect="1"/>
          </p:cNvPicPr>
          <p:nvPr/>
        </p:nvPicPr>
        <p:blipFill>
          <a:blip r:embed="rId4"/>
          <a:stretch>
            <a:fillRect/>
          </a:stretch>
        </p:blipFill>
        <p:spPr>
          <a:xfrm>
            <a:off x="6563459" y="1908723"/>
            <a:ext cx="5358956" cy="3571765"/>
          </a:xfrm>
          <a:prstGeom prst="rect">
            <a:avLst/>
          </a:prstGeom>
        </p:spPr>
      </p:pic>
    </p:spTree>
    <p:extLst>
      <p:ext uri="{BB962C8B-B14F-4D97-AF65-F5344CB8AC3E}">
        <p14:creationId xmlns:p14="http://schemas.microsoft.com/office/powerpoint/2010/main" val="198788311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F17FA-BBC9-FA59-548D-BC42D1775A05}"/>
              </a:ext>
            </a:extLst>
          </p:cNvPr>
          <p:cNvSpPr>
            <a:spLocks noGrp="1"/>
          </p:cNvSpPr>
          <p:nvPr>
            <p:ph type="title"/>
          </p:nvPr>
        </p:nvSpPr>
        <p:spPr/>
        <p:txBody>
          <a:bodyPr/>
          <a:lstStyle/>
          <a:p>
            <a:r>
              <a:rPr lang="en-US" noProof="0" dirty="0"/>
              <a:t>Impact of Emerging Technology</a:t>
            </a:r>
            <a:endParaRPr lang="en-US" dirty="0"/>
          </a:p>
        </p:txBody>
      </p:sp>
      <p:sp>
        <p:nvSpPr>
          <p:cNvPr id="3" name="Rectangle: Single Corner Snipped 2">
            <a:extLst>
              <a:ext uri="{FF2B5EF4-FFF2-40B4-BE49-F238E27FC236}">
                <a16:creationId xmlns:a16="http://schemas.microsoft.com/office/drawing/2014/main" id="{F7AEBBC8-2F1D-DAEE-59EF-37FDC1751B7D}"/>
              </a:ext>
            </a:extLst>
          </p:cNvPr>
          <p:cNvSpPr/>
          <p:nvPr/>
        </p:nvSpPr>
        <p:spPr>
          <a:xfrm>
            <a:off x="727841" y="1619106"/>
            <a:ext cx="3597442" cy="4144090"/>
          </a:xfrm>
          <a:prstGeom prst="snip1Rect">
            <a:avLst>
              <a:gd name="adj" fmla="val 23356"/>
            </a:avLst>
          </a:prstGeom>
          <a:solidFill>
            <a:srgbClr val="F2F0E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91440" rtlCol="0" anchor="t" anchorCtr="0"/>
          <a:lstStyle/>
          <a:p>
            <a:r>
              <a:rPr lang="en-US" sz="2800" dirty="0">
                <a:solidFill>
                  <a:schemeClr val="accent1">
                    <a:lumMod val="75000"/>
                  </a:schemeClr>
                </a:solidFill>
              </a:rPr>
              <a:t>Technologies will continue to evolve and impact how engineering and design services are performed.</a:t>
            </a:r>
          </a:p>
          <a:p>
            <a:br>
              <a:rPr lang="en-US" sz="2800" dirty="0"/>
            </a:br>
            <a:endParaRPr lang="en-US" sz="2800" dirty="0"/>
          </a:p>
        </p:txBody>
      </p:sp>
      <p:sp>
        <p:nvSpPr>
          <p:cNvPr id="4" name="Rectangle: Single Corner Snipped 3">
            <a:extLst>
              <a:ext uri="{FF2B5EF4-FFF2-40B4-BE49-F238E27FC236}">
                <a16:creationId xmlns:a16="http://schemas.microsoft.com/office/drawing/2014/main" id="{156A5AD1-4327-A73D-42A0-35E7D275B8F0}"/>
              </a:ext>
            </a:extLst>
          </p:cNvPr>
          <p:cNvSpPr/>
          <p:nvPr/>
        </p:nvSpPr>
        <p:spPr>
          <a:xfrm>
            <a:off x="4463716" y="1619106"/>
            <a:ext cx="3597442" cy="4144090"/>
          </a:xfrm>
          <a:prstGeom prst="snip1Rect">
            <a:avLst>
              <a:gd name="adj" fmla="val 23356"/>
            </a:avLst>
          </a:prstGeom>
          <a:solidFill>
            <a:srgbClr val="F2F0E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91440" rtlCol="0" anchor="t" anchorCtr="0"/>
          <a:lstStyle/>
          <a:p>
            <a:r>
              <a:rPr lang="en-US" sz="2800" dirty="0">
                <a:solidFill>
                  <a:schemeClr val="accent1">
                    <a:lumMod val="75000"/>
                  </a:schemeClr>
                </a:solidFill>
              </a:rPr>
              <a:t>Firms experience high overhead costs when technologies advance or change – unclear whether clients fully recognize this.</a:t>
            </a:r>
          </a:p>
          <a:p>
            <a:br>
              <a:rPr lang="en-US" sz="2800" dirty="0"/>
            </a:br>
            <a:endParaRPr lang="en-US" sz="2800" dirty="0"/>
          </a:p>
        </p:txBody>
      </p:sp>
      <p:sp>
        <p:nvSpPr>
          <p:cNvPr id="5" name="Rectangle: Single Corner Snipped 4">
            <a:extLst>
              <a:ext uri="{FF2B5EF4-FFF2-40B4-BE49-F238E27FC236}">
                <a16:creationId xmlns:a16="http://schemas.microsoft.com/office/drawing/2014/main" id="{DAE5F44A-C837-5FBE-E61B-0BA503E715CE}"/>
              </a:ext>
            </a:extLst>
          </p:cNvPr>
          <p:cNvSpPr/>
          <p:nvPr/>
        </p:nvSpPr>
        <p:spPr>
          <a:xfrm>
            <a:off x="8283673" y="1619106"/>
            <a:ext cx="3597442" cy="4144090"/>
          </a:xfrm>
          <a:prstGeom prst="snip1Rect">
            <a:avLst>
              <a:gd name="adj" fmla="val 23356"/>
            </a:avLst>
          </a:prstGeom>
          <a:solidFill>
            <a:srgbClr val="F2F0E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91440" rtlCol="0" anchor="t" anchorCtr="0"/>
          <a:lstStyle/>
          <a:p>
            <a:r>
              <a:rPr lang="en-US" sz="2800" dirty="0">
                <a:solidFill>
                  <a:schemeClr val="accent1">
                    <a:lumMod val="75000"/>
                  </a:schemeClr>
                </a:solidFill>
              </a:rPr>
              <a:t>AI emergence remains “uncharted territory” for many client organizations.</a:t>
            </a:r>
          </a:p>
          <a:p>
            <a:br>
              <a:rPr lang="en-US" sz="2800" dirty="0"/>
            </a:br>
            <a:endParaRPr lang="en-US" sz="2800" dirty="0"/>
          </a:p>
        </p:txBody>
      </p:sp>
      <p:pic>
        <p:nvPicPr>
          <p:cNvPr id="6" name="Picture 2" descr="Virginia Tech College of Engineering MEA Webinar - RBTC">
            <a:extLst>
              <a:ext uri="{FF2B5EF4-FFF2-40B4-BE49-F238E27FC236}">
                <a16:creationId xmlns:a16="http://schemas.microsoft.com/office/drawing/2014/main" id="{78AF83AA-9678-E698-5785-AA43B1DCB1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9471" y="5949668"/>
            <a:ext cx="1735667" cy="90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90139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C95A5-C493-F92D-B336-1AB40CD8CC8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7DF4DD2-9848-6043-46C3-0073ED59C973}"/>
              </a:ext>
            </a:extLst>
          </p:cNvPr>
          <p:cNvSpPr/>
          <p:nvPr/>
        </p:nvSpPr>
        <p:spPr>
          <a:xfrm>
            <a:off x="1250293" y="4538396"/>
            <a:ext cx="5160610" cy="69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Virginia Tech College of Engineering MEA Webinar - RBTC">
            <a:extLst>
              <a:ext uri="{FF2B5EF4-FFF2-40B4-BE49-F238E27FC236}">
                <a16:creationId xmlns:a16="http://schemas.microsoft.com/office/drawing/2014/main" id="{76C40CBC-8336-9E0B-7718-0068BE8896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9471" y="5949668"/>
            <a:ext cx="1735667" cy="90833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2143358C-2744-A1DE-4730-65BD85D5A4E8}"/>
              </a:ext>
            </a:extLst>
          </p:cNvPr>
          <p:cNvSpPr txBox="1">
            <a:spLocks/>
          </p:cNvSpPr>
          <p:nvPr/>
        </p:nvSpPr>
        <p:spPr>
          <a:xfrm>
            <a:off x="838200" y="566057"/>
            <a:ext cx="10515600" cy="5341257"/>
          </a:xfrm>
          <a:prstGeom prst="rect">
            <a:avLst/>
          </a:prstGeom>
        </p:spPr>
        <p:txBody>
          <a:bodyPr>
            <a:normAutofit fontScale="77500" lnSpcReduction="20000"/>
          </a:bodyPr>
          <a:lstStyle>
            <a:lvl1pPr marL="173038" indent="-173038" algn="l" rtl="0" eaLnBrk="1" fontAlgn="base" hangingPunct="1">
              <a:spcBef>
                <a:spcPts val="1200"/>
              </a:spcBef>
              <a:spcAft>
                <a:spcPct val="0"/>
              </a:spcAft>
              <a:buClr>
                <a:srgbClr val="F7C75E"/>
              </a:buClr>
              <a:buSzPct val="125000"/>
              <a:buFont typeface="Segoe UI" panose="020B0502040204020203" pitchFamily="34" charset="0"/>
              <a:buChar char="›"/>
              <a:defRPr lang="en-US" sz="2000" kern="1200" dirty="0">
                <a:solidFill>
                  <a:srgbClr val="474748"/>
                </a:solidFill>
                <a:latin typeface="Aptos" panose="020B0004020202020204" pitchFamily="34" charset="0"/>
                <a:ea typeface="Aptos" panose="020B0004020202020204" pitchFamily="34" charset="0"/>
                <a:cs typeface="Segoe UI" panose="020B0502040204020203" pitchFamily="34" charset="0"/>
              </a:defRPr>
            </a:lvl1pPr>
            <a:lvl2pPr marL="396875" indent="-223838" algn="l" rtl="0" eaLnBrk="1" fontAlgn="base" hangingPunct="1">
              <a:spcBef>
                <a:spcPct val="20000"/>
              </a:spcBef>
              <a:spcAft>
                <a:spcPct val="0"/>
              </a:spcAft>
              <a:buClr>
                <a:schemeClr val="bg1">
                  <a:lumMod val="50000"/>
                </a:schemeClr>
              </a:buClr>
              <a:buSzPct val="125000"/>
              <a:buFont typeface="Segoe UI" panose="020B0502040204020203" pitchFamily="34" charset="0"/>
              <a:buChar char="›"/>
              <a:defRPr sz="1800" kern="1200">
                <a:solidFill>
                  <a:srgbClr val="474748"/>
                </a:solidFill>
                <a:latin typeface="Aptos" panose="020B0004020202020204" pitchFamily="34" charset="0"/>
                <a:ea typeface="Aptos" panose="020B0004020202020204" pitchFamily="34" charset="0"/>
                <a:cs typeface="Segoe UI" panose="020B0502040204020203" pitchFamily="34" charset="0"/>
              </a:defRPr>
            </a:lvl2pPr>
            <a:lvl3pPr marL="577850" indent="-180975" algn="l" rtl="0" eaLnBrk="1" fontAlgn="base" hangingPunct="1">
              <a:spcBef>
                <a:spcPct val="20000"/>
              </a:spcBef>
              <a:spcAft>
                <a:spcPct val="0"/>
              </a:spcAft>
              <a:buClr>
                <a:srgbClr val="F7C75E"/>
              </a:buClr>
              <a:buSzPct val="125000"/>
              <a:buFont typeface="Segoe UI" panose="020B0502040204020203" pitchFamily="34" charset="0"/>
              <a:buChar char="›"/>
              <a:defRPr sz="1600" kern="1200">
                <a:solidFill>
                  <a:srgbClr val="474748"/>
                </a:solidFill>
                <a:latin typeface="Aptos" panose="020B0004020202020204" pitchFamily="34" charset="0"/>
                <a:ea typeface="Aptos" panose="020B0004020202020204" pitchFamily="34" charset="0"/>
                <a:cs typeface="Segoe UI" panose="020B0502040204020203"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60000"/>
              </a:lnSpc>
              <a:buFont typeface="Segoe UI" panose="020B0502040204020203" pitchFamily="34" charset="0"/>
              <a:buNone/>
            </a:pPr>
            <a:r>
              <a:rPr lang="en-US" sz="3500" i="1" dirty="0">
                <a:solidFill>
                  <a:schemeClr val="accent1">
                    <a:lumMod val="75000"/>
                  </a:schemeClr>
                </a:solidFill>
              </a:rPr>
              <a:t>“We all have to figure out how to address the AI component of [engineering services]. And lump sum seems to be a very good solution to address the commercial arrangement that is going to be needed as we move into more automation, AI type delivery, because there's still human intervention in this. Somebody still has to select, somebody still is going to come up with ideas that haven't been thought of, things like that. </a:t>
            </a:r>
            <a:r>
              <a:rPr lang="en-US" sz="3500" i="1" u="sng" dirty="0">
                <a:solidFill>
                  <a:schemeClr val="accent1">
                    <a:lumMod val="75000"/>
                  </a:schemeClr>
                </a:solidFill>
              </a:rPr>
              <a:t>And that's where the real value gets created.”</a:t>
            </a:r>
          </a:p>
          <a:p>
            <a:pPr marL="0" indent="0" algn="r">
              <a:lnSpc>
                <a:spcPct val="160000"/>
              </a:lnSpc>
              <a:buFont typeface="Segoe UI" panose="020B0502040204020203" pitchFamily="34" charset="0"/>
              <a:buNone/>
            </a:pPr>
            <a:r>
              <a:rPr lang="en-US" sz="2300" dirty="0">
                <a:solidFill>
                  <a:schemeClr val="accent1">
                    <a:lumMod val="75000"/>
                  </a:schemeClr>
                </a:solidFill>
              </a:rPr>
              <a:t>-Engineering Firm Executive</a:t>
            </a:r>
            <a:endParaRPr lang="en-US" sz="2300" i="1" u="sng" dirty="0">
              <a:solidFill>
                <a:schemeClr val="accent1">
                  <a:lumMod val="75000"/>
                </a:schemeClr>
              </a:solidFill>
            </a:endParaRPr>
          </a:p>
          <a:p>
            <a:endParaRPr lang="en-US" b="1" dirty="0">
              <a:solidFill>
                <a:schemeClr val="accent1">
                  <a:lumMod val="75000"/>
                </a:schemeClr>
              </a:solidFill>
            </a:endParaRPr>
          </a:p>
        </p:txBody>
      </p:sp>
    </p:spTree>
    <p:extLst>
      <p:ext uri="{BB962C8B-B14F-4D97-AF65-F5344CB8AC3E}">
        <p14:creationId xmlns:p14="http://schemas.microsoft.com/office/powerpoint/2010/main" val="279942872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BFD04-A347-DA7B-EE41-9E68087B53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485B51-1DA4-AFAE-1881-A4738BDDB6F4}"/>
              </a:ext>
            </a:extLst>
          </p:cNvPr>
          <p:cNvSpPr>
            <a:spLocks noGrp="1"/>
          </p:cNvSpPr>
          <p:nvPr>
            <p:ph type="title"/>
          </p:nvPr>
        </p:nvSpPr>
        <p:spPr>
          <a:xfrm>
            <a:off x="609600" y="369277"/>
            <a:ext cx="10978661" cy="1048362"/>
          </a:xfrm>
        </p:spPr>
        <p:txBody>
          <a:bodyPr/>
          <a:lstStyle/>
          <a:p>
            <a:r>
              <a:rPr lang="en-US" noProof="0" dirty="0"/>
              <a:t>Lump Sum in Client Organizations</a:t>
            </a:r>
            <a:endParaRPr lang="en-US" dirty="0"/>
          </a:p>
        </p:txBody>
      </p:sp>
      <p:sp>
        <p:nvSpPr>
          <p:cNvPr id="5" name="Rectangle 4">
            <a:extLst>
              <a:ext uri="{FF2B5EF4-FFF2-40B4-BE49-F238E27FC236}">
                <a16:creationId xmlns:a16="http://schemas.microsoft.com/office/drawing/2014/main" id="{CB08A4B9-FFCF-5CD1-70C1-E0770083BE17}"/>
              </a:ext>
            </a:extLst>
          </p:cNvPr>
          <p:cNvSpPr/>
          <p:nvPr/>
        </p:nvSpPr>
        <p:spPr>
          <a:xfrm>
            <a:off x="1250293" y="4538396"/>
            <a:ext cx="5160610" cy="69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Virginia Tech College of Engineering MEA Webinar - RBTC">
            <a:extLst>
              <a:ext uri="{FF2B5EF4-FFF2-40B4-BE49-F238E27FC236}">
                <a16:creationId xmlns:a16="http://schemas.microsoft.com/office/drawing/2014/main" id="{121C56E1-3C4E-F3A5-C3D0-5D1C366F09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9471" y="5949668"/>
            <a:ext cx="1735667" cy="90833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6">
            <a:extLst>
              <a:ext uri="{FF2B5EF4-FFF2-40B4-BE49-F238E27FC236}">
                <a16:creationId xmlns:a16="http://schemas.microsoft.com/office/drawing/2014/main" id="{E2323360-8CE4-438B-AD0E-AA226D61BD80}"/>
              </a:ext>
            </a:extLst>
          </p:cNvPr>
          <p:cNvSpPr txBox="1">
            <a:spLocks/>
          </p:cNvSpPr>
          <p:nvPr/>
        </p:nvSpPr>
        <p:spPr>
          <a:xfrm>
            <a:off x="654572" y="1675469"/>
            <a:ext cx="4971480" cy="4128668"/>
          </a:xfrm>
          <a:prstGeom prst="rect">
            <a:avLst/>
          </a:prstGeom>
        </p:spPr>
        <p:txBody>
          <a:bodyPr/>
          <a:lstStyle>
            <a:lvl1pPr marL="173038" indent="-173038" algn="l" rtl="0" eaLnBrk="1" fontAlgn="base" hangingPunct="1">
              <a:spcBef>
                <a:spcPts val="1200"/>
              </a:spcBef>
              <a:spcAft>
                <a:spcPct val="0"/>
              </a:spcAft>
              <a:buClr>
                <a:srgbClr val="F7C75E"/>
              </a:buClr>
              <a:buSzPct val="125000"/>
              <a:buFont typeface="Segoe UI" panose="020B0502040204020203" pitchFamily="34" charset="0"/>
              <a:buChar char="›"/>
              <a:defRPr lang="en-US" sz="2000" kern="1200" dirty="0">
                <a:solidFill>
                  <a:srgbClr val="474748"/>
                </a:solidFill>
                <a:latin typeface="Aptos" panose="020B0004020202020204" pitchFamily="34" charset="0"/>
                <a:ea typeface="Aptos" panose="020B0004020202020204" pitchFamily="34" charset="0"/>
                <a:cs typeface="Segoe UI" panose="020B0502040204020203" pitchFamily="34" charset="0"/>
              </a:defRPr>
            </a:lvl1pPr>
            <a:lvl2pPr marL="396875" indent="-223838" algn="l" rtl="0" eaLnBrk="1" fontAlgn="base" hangingPunct="1">
              <a:spcBef>
                <a:spcPct val="20000"/>
              </a:spcBef>
              <a:spcAft>
                <a:spcPct val="0"/>
              </a:spcAft>
              <a:buClr>
                <a:schemeClr val="bg1">
                  <a:lumMod val="50000"/>
                </a:schemeClr>
              </a:buClr>
              <a:buSzPct val="125000"/>
              <a:buFont typeface="Segoe UI" panose="020B0502040204020203" pitchFamily="34" charset="0"/>
              <a:buChar char="›"/>
              <a:defRPr sz="1800" kern="1200">
                <a:solidFill>
                  <a:srgbClr val="474748"/>
                </a:solidFill>
                <a:latin typeface="Aptos" panose="020B0004020202020204" pitchFamily="34" charset="0"/>
                <a:ea typeface="Aptos" panose="020B0004020202020204" pitchFamily="34" charset="0"/>
                <a:cs typeface="Segoe UI" panose="020B0502040204020203" pitchFamily="34" charset="0"/>
              </a:defRPr>
            </a:lvl2pPr>
            <a:lvl3pPr marL="577850" indent="-180975" algn="l" rtl="0" eaLnBrk="1" fontAlgn="base" hangingPunct="1">
              <a:spcBef>
                <a:spcPct val="20000"/>
              </a:spcBef>
              <a:spcAft>
                <a:spcPct val="0"/>
              </a:spcAft>
              <a:buClr>
                <a:srgbClr val="F7C75E"/>
              </a:buClr>
              <a:buSzPct val="125000"/>
              <a:buFont typeface="Segoe UI" panose="020B0502040204020203" pitchFamily="34" charset="0"/>
              <a:buChar char="›"/>
              <a:defRPr sz="1600" kern="1200">
                <a:solidFill>
                  <a:srgbClr val="474748"/>
                </a:solidFill>
                <a:latin typeface="Aptos" panose="020B0004020202020204" pitchFamily="34" charset="0"/>
                <a:ea typeface="Aptos" panose="020B0004020202020204" pitchFamily="34" charset="0"/>
                <a:cs typeface="Segoe UI" panose="020B0502040204020203"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1">
                    <a:lumMod val="75000"/>
                  </a:schemeClr>
                </a:solidFill>
              </a:rPr>
              <a:t>Advantages</a:t>
            </a:r>
          </a:p>
          <a:p>
            <a:endParaRPr lang="en-US" sz="1800" b="1" dirty="0">
              <a:solidFill>
                <a:schemeClr val="accent1">
                  <a:lumMod val="75000"/>
                </a:schemeClr>
              </a:solidFill>
            </a:endParaRPr>
          </a:p>
          <a:p>
            <a:pPr marL="285750" indent="-285750">
              <a:buFont typeface="Arial" panose="020B0604020202020204" pitchFamily="34" charset="0"/>
              <a:buChar char="•"/>
            </a:pPr>
            <a:r>
              <a:rPr lang="en-US" sz="1800" b="1" dirty="0">
                <a:solidFill>
                  <a:schemeClr val="accent1">
                    <a:lumMod val="75000"/>
                  </a:schemeClr>
                </a:solidFill>
              </a:rPr>
              <a:t>Increased efficiency for design services, creates incentives for consultants to control costs, reduces time and costs of invoicing.</a:t>
            </a:r>
          </a:p>
          <a:p>
            <a:pPr marL="285750" indent="-285750">
              <a:buFont typeface="Arial" panose="020B0604020202020204" pitchFamily="34" charset="0"/>
              <a:buChar char="•"/>
            </a:pPr>
            <a:r>
              <a:rPr lang="en-US" sz="1800" b="1" dirty="0">
                <a:solidFill>
                  <a:schemeClr val="accent1">
                    <a:lumMod val="75000"/>
                  </a:schemeClr>
                </a:solidFill>
              </a:rPr>
              <a:t>Provides firms flexibility to adjust staff.</a:t>
            </a:r>
          </a:p>
          <a:p>
            <a:pPr marL="285750" indent="-285750">
              <a:buFont typeface="Arial" panose="020B0604020202020204" pitchFamily="34" charset="0"/>
              <a:buChar char="•"/>
            </a:pPr>
            <a:r>
              <a:rPr lang="en-US" sz="1800" b="1" dirty="0">
                <a:solidFill>
                  <a:schemeClr val="accent1">
                    <a:lumMod val="75000"/>
                  </a:schemeClr>
                </a:solidFill>
              </a:rPr>
              <a:t>Greater focus on product/deliverable rather than administration and invoicing process.</a:t>
            </a:r>
          </a:p>
          <a:p>
            <a:pPr marL="285750" indent="-285750">
              <a:buFont typeface="Arial" panose="020B0604020202020204" pitchFamily="34" charset="0"/>
              <a:buChar char="•"/>
            </a:pPr>
            <a:r>
              <a:rPr lang="en-US" sz="1800" b="1" dirty="0">
                <a:solidFill>
                  <a:schemeClr val="accent1">
                    <a:lumMod val="75000"/>
                  </a:schemeClr>
                </a:solidFill>
              </a:rPr>
              <a:t>Better alignment about scope and price between client and consultant due early dialogue and negotiations.</a:t>
            </a:r>
          </a:p>
        </p:txBody>
      </p:sp>
      <p:sp>
        <p:nvSpPr>
          <p:cNvPr id="4" name="Text Placeholder 7">
            <a:extLst>
              <a:ext uri="{FF2B5EF4-FFF2-40B4-BE49-F238E27FC236}">
                <a16:creationId xmlns:a16="http://schemas.microsoft.com/office/drawing/2014/main" id="{D02D6D05-4AB2-364D-4BF5-84DCFB05E92F}"/>
              </a:ext>
            </a:extLst>
          </p:cNvPr>
          <p:cNvSpPr txBox="1">
            <a:spLocks/>
          </p:cNvSpPr>
          <p:nvPr/>
        </p:nvSpPr>
        <p:spPr>
          <a:xfrm>
            <a:off x="6484489" y="1614672"/>
            <a:ext cx="4971480" cy="4128668"/>
          </a:xfrm>
          <a:prstGeom prst="rect">
            <a:avLst/>
          </a:prstGeom>
        </p:spPr>
        <p:txBody>
          <a:bodyPr/>
          <a:lstStyle>
            <a:lvl1pPr marL="173038" indent="-173038" algn="l" rtl="0" eaLnBrk="1" fontAlgn="base" hangingPunct="1">
              <a:spcBef>
                <a:spcPts val="1200"/>
              </a:spcBef>
              <a:spcAft>
                <a:spcPct val="0"/>
              </a:spcAft>
              <a:buClr>
                <a:srgbClr val="F7C75E"/>
              </a:buClr>
              <a:buSzPct val="125000"/>
              <a:buFont typeface="Segoe UI" panose="020B0502040204020203" pitchFamily="34" charset="0"/>
              <a:buChar char="›"/>
              <a:defRPr lang="en-US" sz="2000" kern="1200" dirty="0">
                <a:solidFill>
                  <a:srgbClr val="474748"/>
                </a:solidFill>
                <a:latin typeface="Aptos" panose="020B0004020202020204" pitchFamily="34" charset="0"/>
                <a:ea typeface="Aptos" panose="020B0004020202020204" pitchFamily="34" charset="0"/>
                <a:cs typeface="Segoe UI" panose="020B0502040204020203" pitchFamily="34" charset="0"/>
              </a:defRPr>
            </a:lvl1pPr>
            <a:lvl2pPr marL="396875" indent="-223838" algn="l" rtl="0" eaLnBrk="1" fontAlgn="base" hangingPunct="1">
              <a:spcBef>
                <a:spcPct val="20000"/>
              </a:spcBef>
              <a:spcAft>
                <a:spcPct val="0"/>
              </a:spcAft>
              <a:buClr>
                <a:schemeClr val="bg1">
                  <a:lumMod val="50000"/>
                </a:schemeClr>
              </a:buClr>
              <a:buSzPct val="125000"/>
              <a:buFont typeface="Segoe UI" panose="020B0502040204020203" pitchFamily="34" charset="0"/>
              <a:buChar char="›"/>
              <a:defRPr sz="1800" kern="1200">
                <a:solidFill>
                  <a:srgbClr val="474748"/>
                </a:solidFill>
                <a:latin typeface="Aptos" panose="020B0004020202020204" pitchFamily="34" charset="0"/>
                <a:ea typeface="Aptos" panose="020B0004020202020204" pitchFamily="34" charset="0"/>
                <a:cs typeface="Segoe UI" panose="020B0502040204020203" pitchFamily="34" charset="0"/>
              </a:defRPr>
            </a:lvl2pPr>
            <a:lvl3pPr marL="577850" indent="-180975" algn="l" rtl="0" eaLnBrk="1" fontAlgn="base" hangingPunct="1">
              <a:spcBef>
                <a:spcPct val="20000"/>
              </a:spcBef>
              <a:spcAft>
                <a:spcPct val="0"/>
              </a:spcAft>
              <a:buClr>
                <a:srgbClr val="F7C75E"/>
              </a:buClr>
              <a:buSzPct val="125000"/>
              <a:buFont typeface="Segoe UI" panose="020B0502040204020203" pitchFamily="34" charset="0"/>
              <a:buChar char="›"/>
              <a:defRPr sz="1600" kern="1200">
                <a:solidFill>
                  <a:srgbClr val="474748"/>
                </a:solidFill>
                <a:latin typeface="Aptos" panose="020B0004020202020204" pitchFamily="34" charset="0"/>
                <a:ea typeface="Aptos" panose="020B0004020202020204" pitchFamily="34" charset="0"/>
                <a:cs typeface="Segoe UI" panose="020B0502040204020203"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1">
                    <a:lumMod val="75000"/>
                  </a:schemeClr>
                </a:solidFill>
              </a:rPr>
              <a:t>Disadvantages</a:t>
            </a:r>
          </a:p>
          <a:p>
            <a:endParaRPr lang="en-US" sz="1800" b="1" dirty="0">
              <a:solidFill>
                <a:schemeClr val="accent1">
                  <a:lumMod val="75000"/>
                </a:schemeClr>
              </a:solidFill>
            </a:endParaRPr>
          </a:p>
          <a:p>
            <a:pPr marL="285750" indent="-285750">
              <a:buFont typeface="Arial" panose="020B0604020202020204" pitchFamily="34" charset="0"/>
              <a:buChar char="•"/>
            </a:pPr>
            <a:r>
              <a:rPr lang="en-US" sz="1800" b="1" dirty="0">
                <a:solidFill>
                  <a:schemeClr val="accent1">
                    <a:lumMod val="75000"/>
                  </a:schemeClr>
                </a:solidFill>
              </a:rPr>
              <a:t>Client’s project manager is not monitoring deliverables sufficiently.</a:t>
            </a:r>
          </a:p>
          <a:p>
            <a:pPr marL="285750" indent="-285750">
              <a:buFont typeface="Arial" panose="020B0604020202020204" pitchFamily="34" charset="0"/>
              <a:buChar char="•"/>
            </a:pPr>
            <a:r>
              <a:rPr lang="en-US" sz="1800" b="1" dirty="0">
                <a:solidFill>
                  <a:schemeClr val="accent1">
                    <a:lumMod val="75000"/>
                  </a:schemeClr>
                </a:solidFill>
              </a:rPr>
              <a:t>Significant up-front time and effort in establishing scope of services and price, which may not be practical in all cases.</a:t>
            </a:r>
          </a:p>
          <a:p>
            <a:pPr marL="285750" indent="-285750">
              <a:buFont typeface="Arial" panose="020B0604020202020204" pitchFamily="34" charset="0"/>
              <a:buChar char="•"/>
            </a:pPr>
            <a:r>
              <a:rPr lang="en-US" sz="1800" b="1" dirty="0">
                <a:solidFill>
                  <a:schemeClr val="accent1">
                    <a:lumMod val="75000"/>
                  </a:schemeClr>
                </a:solidFill>
              </a:rPr>
              <a:t>Inexperience of client staff to manage lump sum contracts.</a:t>
            </a:r>
          </a:p>
          <a:p>
            <a:pPr marL="285750" indent="-285750">
              <a:buFont typeface="Arial" panose="020B0604020202020204" pitchFamily="34" charset="0"/>
              <a:buChar char="•"/>
            </a:pPr>
            <a:r>
              <a:rPr lang="en-US" sz="1800" b="1" dirty="0">
                <a:solidFill>
                  <a:schemeClr val="accent1">
                    <a:lumMod val="75000"/>
                  </a:schemeClr>
                </a:solidFill>
              </a:rPr>
              <a:t>Changes or modifications require renegotiation of scope of services and pricing that may prove more challenging.</a:t>
            </a:r>
          </a:p>
          <a:p>
            <a:endParaRPr lang="en-US" sz="1800" b="1" dirty="0">
              <a:solidFill>
                <a:schemeClr val="accent1">
                  <a:lumMod val="75000"/>
                </a:schemeClr>
              </a:solidFill>
            </a:endParaRPr>
          </a:p>
        </p:txBody>
      </p:sp>
    </p:spTree>
    <p:extLst>
      <p:ext uri="{BB962C8B-B14F-4D97-AF65-F5344CB8AC3E}">
        <p14:creationId xmlns:p14="http://schemas.microsoft.com/office/powerpoint/2010/main" val="2929467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78DAE-C142-14EE-F0CA-2E4AEAE071B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832F9E-FAE1-46D3-429A-D71BDC86D2F0}"/>
              </a:ext>
            </a:extLst>
          </p:cNvPr>
          <p:cNvSpPr/>
          <p:nvPr/>
        </p:nvSpPr>
        <p:spPr>
          <a:xfrm>
            <a:off x="1250293" y="4538396"/>
            <a:ext cx="5160610" cy="69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Virginia Tech College of Engineering MEA Webinar - RBTC">
            <a:extLst>
              <a:ext uri="{FF2B5EF4-FFF2-40B4-BE49-F238E27FC236}">
                <a16:creationId xmlns:a16="http://schemas.microsoft.com/office/drawing/2014/main" id="{9ED1234D-B927-EB12-25AB-BA678B786D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9471" y="5949668"/>
            <a:ext cx="1735667" cy="90833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B619A525-8E73-C2B3-7BA4-E47234D23679}"/>
              </a:ext>
            </a:extLst>
          </p:cNvPr>
          <p:cNvSpPr txBox="1">
            <a:spLocks/>
          </p:cNvSpPr>
          <p:nvPr/>
        </p:nvSpPr>
        <p:spPr>
          <a:xfrm>
            <a:off x="838200" y="566057"/>
            <a:ext cx="10515600" cy="5660572"/>
          </a:xfrm>
          <a:prstGeom prst="rect">
            <a:avLst/>
          </a:prstGeom>
        </p:spPr>
        <p:txBody>
          <a:bodyPr>
            <a:normAutofit fontScale="47500" lnSpcReduction="20000"/>
          </a:bodyPr>
          <a:lstStyle>
            <a:lvl1pPr marL="173038" indent="-173038" algn="l" rtl="0" eaLnBrk="1" fontAlgn="base" hangingPunct="1">
              <a:spcBef>
                <a:spcPts val="1200"/>
              </a:spcBef>
              <a:spcAft>
                <a:spcPct val="0"/>
              </a:spcAft>
              <a:buClr>
                <a:srgbClr val="F7C75E"/>
              </a:buClr>
              <a:buSzPct val="125000"/>
              <a:buFont typeface="Segoe UI" panose="020B0502040204020203" pitchFamily="34" charset="0"/>
              <a:buChar char="›"/>
              <a:defRPr lang="en-US" sz="2000" kern="1200" dirty="0">
                <a:solidFill>
                  <a:srgbClr val="474748"/>
                </a:solidFill>
                <a:latin typeface="Aptos" panose="020B0004020202020204" pitchFamily="34" charset="0"/>
                <a:ea typeface="Aptos" panose="020B0004020202020204" pitchFamily="34" charset="0"/>
                <a:cs typeface="Segoe UI" panose="020B0502040204020203" pitchFamily="34" charset="0"/>
              </a:defRPr>
            </a:lvl1pPr>
            <a:lvl2pPr marL="396875" indent="-223838" algn="l" rtl="0" eaLnBrk="1" fontAlgn="base" hangingPunct="1">
              <a:spcBef>
                <a:spcPct val="20000"/>
              </a:spcBef>
              <a:spcAft>
                <a:spcPct val="0"/>
              </a:spcAft>
              <a:buClr>
                <a:schemeClr val="bg1">
                  <a:lumMod val="50000"/>
                </a:schemeClr>
              </a:buClr>
              <a:buSzPct val="125000"/>
              <a:buFont typeface="Segoe UI" panose="020B0502040204020203" pitchFamily="34" charset="0"/>
              <a:buChar char="›"/>
              <a:defRPr sz="1800" kern="1200">
                <a:solidFill>
                  <a:srgbClr val="474748"/>
                </a:solidFill>
                <a:latin typeface="Aptos" panose="020B0004020202020204" pitchFamily="34" charset="0"/>
                <a:ea typeface="Aptos" panose="020B0004020202020204" pitchFamily="34" charset="0"/>
                <a:cs typeface="Segoe UI" panose="020B0502040204020203" pitchFamily="34" charset="0"/>
              </a:defRPr>
            </a:lvl2pPr>
            <a:lvl3pPr marL="577850" indent="-180975" algn="l" rtl="0" eaLnBrk="1" fontAlgn="base" hangingPunct="1">
              <a:spcBef>
                <a:spcPct val="20000"/>
              </a:spcBef>
              <a:spcAft>
                <a:spcPct val="0"/>
              </a:spcAft>
              <a:buClr>
                <a:srgbClr val="F7C75E"/>
              </a:buClr>
              <a:buSzPct val="125000"/>
              <a:buFont typeface="Segoe UI" panose="020B0502040204020203" pitchFamily="34" charset="0"/>
              <a:buChar char="›"/>
              <a:defRPr sz="1600" kern="1200">
                <a:solidFill>
                  <a:srgbClr val="474748"/>
                </a:solidFill>
                <a:latin typeface="Aptos" panose="020B0004020202020204" pitchFamily="34" charset="0"/>
                <a:ea typeface="Aptos" panose="020B0004020202020204" pitchFamily="34" charset="0"/>
                <a:cs typeface="Segoe UI" panose="020B0502040204020203"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70000"/>
              </a:lnSpc>
              <a:buFont typeface="Segoe UI" panose="020B0502040204020203" pitchFamily="34" charset="0"/>
              <a:buNone/>
            </a:pPr>
            <a:r>
              <a:rPr lang="en-US" sz="4600" i="1" dirty="0">
                <a:solidFill>
                  <a:schemeClr val="accent1">
                    <a:lumMod val="75000"/>
                  </a:schemeClr>
                </a:solidFill>
              </a:rPr>
              <a:t>“Lump sum is a payment method whereby a consultant is paid a specified sum of money for a specific service in the contract. With this payment method the compensation is not subject to any adjustment due to cost changes that the consultant encounters in performance of the work unless substantive changes occur in the scope of services. Because the consultant assumes full responsibility in the form of profits or losses, this method provides a maximum incentive for effective cost control in contract performance. This type of payment method imposes the minimum administrative burden on both the consultant and INDOT. This method should only be used when the estimate, duration of effort and project scope is defined to the extent that fair and reasonable compensation can be determined.”</a:t>
            </a:r>
          </a:p>
          <a:p>
            <a:pPr marL="0" indent="0" algn="r">
              <a:buNone/>
            </a:pPr>
            <a:r>
              <a:rPr lang="en-US" sz="3800" dirty="0">
                <a:solidFill>
                  <a:schemeClr val="accent1">
                    <a:lumMod val="75000"/>
                  </a:schemeClr>
                </a:solidFill>
              </a:rPr>
              <a:t>-INDOT Professional Services Contract Administration Manual</a:t>
            </a:r>
          </a:p>
          <a:p>
            <a:endParaRPr lang="en-US" b="1" dirty="0">
              <a:solidFill>
                <a:schemeClr val="accent1">
                  <a:lumMod val="75000"/>
                </a:schemeClr>
              </a:solidFill>
            </a:endParaRPr>
          </a:p>
        </p:txBody>
      </p:sp>
    </p:spTree>
    <p:extLst>
      <p:ext uri="{BB962C8B-B14F-4D97-AF65-F5344CB8AC3E}">
        <p14:creationId xmlns:p14="http://schemas.microsoft.com/office/powerpoint/2010/main" val="76353787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DAE78-B9BD-2A2A-C5FD-6658EF5D1F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E9E690-69CE-0310-AD16-FDE7671719BF}"/>
              </a:ext>
            </a:extLst>
          </p:cNvPr>
          <p:cNvSpPr>
            <a:spLocks noGrp="1"/>
          </p:cNvSpPr>
          <p:nvPr>
            <p:ph type="title"/>
          </p:nvPr>
        </p:nvSpPr>
        <p:spPr>
          <a:xfrm>
            <a:off x="609600" y="369277"/>
            <a:ext cx="10978661" cy="1048362"/>
          </a:xfrm>
        </p:spPr>
        <p:txBody>
          <a:bodyPr/>
          <a:lstStyle/>
          <a:p>
            <a:r>
              <a:rPr lang="en-US" noProof="0" dirty="0"/>
              <a:t>Observations and Insights</a:t>
            </a:r>
            <a:endParaRPr lang="en-US" dirty="0"/>
          </a:p>
        </p:txBody>
      </p:sp>
      <p:sp>
        <p:nvSpPr>
          <p:cNvPr id="5" name="Rectangle 4">
            <a:extLst>
              <a:ext uri="{FF2B5EF4-FFF2-40B4-BE49-F238E27FC236}">
                <a16:creationId xmlns:a16="http://schemas.microsoft.com/office/drawing/2014/main" id="{623AEADF-EED4-EE47-FB31-FBB7D39DABAF}"/>
              </a:ext>
            </a:extLst>
          </p:cNvPr>
          <p:cNvSpPr/>
          <p:nvPr/>
        </p:nvSpPr>
        <p:spPr>
          <a:xfrm>
            <a:off x="1250293" y="4538396"/>
            <a:ext cx="5160610" cy="69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Virginia Tech College of Engineering MEA Webinar - RBTC">
            <a:extLst>
              <a:ext uri="{FF2B5EF4-FFF2-40B4-BE49-F238E27FC236}">
                <a16:creationId xmlns:a16="http://schemas.microsoft.com/office/drawing/2014/main" id="{92D26609-5021-2541-2505-5E54B0EC94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9471" y="5949668"/>
            <a:ext cx="1735667" cy="9083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ext Placeholder 2">
            <a:extLst>
              <a:ext uri="{FF2B5EF4-FFF2-40B4-BE49-F238E27FC236}">
                <a16:creationId xmlns:a16="http://schemas.microsoft.com/office/drawing/2014/main" id="{E8FDCF35-2E80-2D63-7603-8DFAA2E278C2}"/>
              </a:ext>
            </a:extLst>
          </p:cNvPr>
          <p:cNvGraphicFramePr/>
          <p:nvPr>
            <p:extLst>
              <p:ext uri="{D42A27DB-BD31-4B8C-83A1-F6EECF244321}">
                <p14:modId xmlns:p14="http://schemas.microsoft.com/office/powerpoint/2010/main" val="1820668751"/>
              </p:ext>
            </p:extLst>
          </p:nvPr>
        </p:nvGraphicFramePr>
        <p:xfrm>
          <a:off x="1335776" y="1814133"/>
          <a:ext cx="9249990" cy="3566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68230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85DBC4D-C6FC-47A1-8D77-7537940A425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3ACAE1F7-0A68-4AB4-A95E-A4FE51F76FC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dgm id="{B84A3662-EB2B-4277-9E5D-E0B2FFC4AF7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65686FCD-24AD-4E99-852F-620FD6832E06}"/>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graphicEl>
                                              <a:dgm id="{8CE1AAB4-AB3C-4C33-B096-207724F659B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3032BE29-00FC-4AE3-B024-11C465FC2DC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58AA9D03-8680-47E5-A9E8-5B6CADA8FD8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FE842192-4A20-4DE9-A7D9-68BB9A7D955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F6D8406A-20A1-4EC7-94FD-ADFECB1969E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2290386B-1640-4D7D-85A8-7FB972C8C54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BD97680B-1680-435A-94AB-5AC1371772C2}"/>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84EA8C73-FE85-42CA-9C72-D7F3052DF70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21701-40AA-3AD6-310B-36E7D0F75DB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17C6E60-0F70-15CF-5917-AEA4A4F24DC6}"/>
              </a:ext>
            </a:extLst>
          </p:cNvPr>
          <p:cNvSpPr/>
          <p:nvPr/>
        </p:nvSpPr>
        <p:spPr>
          <a:xfrm>
            <a:off x="1250293" y="4538396"/>
            <a:ext cx="5160610" cy="69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Virginia Tech College of Engineering MEA Webinar - RBTC">
            <a:extLst>
              <a:ext uri="{FF2B5EF4-FFF2-40B4-BE49-F238E27FC236}">
                <a16:creationId xmlns:a16="http://schemas.microsoft.com/office/drawing/2014/main" id="{9C30CF24-E962-6AF1-D251-C5F78B0B9B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9471" y="5949668"/>
            <a:ext cx="1735667" cy="90833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AA718436-D82D-91DE-2145-5A2C3493946E}"/>
              </a:ext>
            </a:extLst>
          </p:cNvPr>
          <p:cNvSpPr txBox="1">
            <a:spLocks/>
          </p:cNvSpPr>
          <p:nvPr/>
        </p:nvSpPr>
        <p:spPr>
          <a:xfrm>
            <a:off x="838200" y="566057"/>
            <a:ext cx="10515600" cy="5660572"/>
          </a:xfrm>
          <a:prstGeom prst="rect">
            <a:avLst/>
          </a:prstGeom>
        </p:spPr>
        <p:txBody>
          <a:bodyPr>
            <a:normAutofit fontScale="92500"/>
          </a:bodyPr>
          <a:lstStyle>
            <a:lvl1pPr marL="173038" indent="-173038" algn="l" rtl="0" eaLnBrk="1" fontAlgn="base" hangingPunct="1">
              <a:spcBef>
                <a:spcPts val="1200"/>
              </a:spcBef>
              <a:spcAft>
                <a:spcPct val="0"/>
              </a:spcAft>
              <a:buClr>
                <a:srgbClr val="F7C75E"/>
              </a:buClr>
              <a:buSzPct val="125000"/>
              <a:buFont typeface="Segoe UI" panose="020B0502040204020203" pitchFamily="34" charset="0"/>
              <a:buChar char="›"/>
              <a:defRPr lang="en-US" sz="2000" kern="1200" dirty="0">
                <a:solidFill>
                  <a:srgbClr val="474748"/>
                </a:solidFill>
                <a:latin typeface="Aptos" panose="020B0004020202020204" pitchFamily="34" charset="0"/>
                <a:ea typeface="Aptos" panose="020B0004020202020204" pitchFamily="34" charset="0"/>
                <a:cs typeface="Segoe UI" panose="020B0502040204020203" pitchFamily="34" charset="0"/>
              </a:defRPr>
            </a:lvl1pPr>
            <a:lvl2pPr marL="396875" indent="-223838" algn="l" rtl="0" eaLnBrk="1" fontAlgn="base" hangingPunct="1">
              <a:spcBef>
                <a:spcPct val="20000"/>
              </a:spcBef>
              <a:spcAft>
                <a:spcPct val="0"/>
              </a:spcAft>
              <a:buClr>
                <a:schemeClr val="bg1">
                  <a:lumMod val="50000"/>
                </a:schemeClr>
              </a:buClr>
              <a:buSzPct val="125000"/>
              <a:buFont typeface="Segoe UI" panose="020B0502040204020203" pitchFamily="34" charset="0"/>
              <a:buChar char="›"/>
              <a:defRPr sz="1800" kern="1200">
                <a:solidFill>
                  <a:srgbClr val="474748"/>
                </a:solidFill>
                <a:latin typeface="Aptos" panose="020B0004020202020204" pitchFamily="34" charset="0"/>
                <a:ea typeface="Aptos" panose="020B0004020202020204" pitchFamily="34" charset="0"/>
                <a:cs typeface="Segoe UI" panose="020B0502040204020203" pitchFamily="34" charset="0"/>
              </a:defRPr>
            </a:lvl2pPr>
            <a:lvl3pPr marL="577850" indent="-180975" algn="l" rtl="0" eaLnBrk="1" fontAlgn="base" hangingPunct="1">
              <a:spcBef>
                <a:spcPct val="20000"/>
              </a:spcBef>
              <a:spcAft>
                <a:spcPct val="0"/>
              </a:spcAft>
              <a:buClr>
                <a:srgbClr val="F7C75E"/>
              </a:buClr>
              <a:buSzPct val="125000"/>
              <a:buFont typeface="Segoe UI" panose="020B0502040204020203" pitchFamily="34" charset="0"/>
              <a:buChar char="›"/>
              <a:defRPr sz="1600" kern="1200">
                <a:solidFill>
                  <a:srgbClr val="474748"/>
                </a:solidFill>
                <a:latin typeface="Aptos" panose="020B0004020202020204" pitchFamily="34" charset="0"/>
                <a:ea typeface="Aptos" panose="020B0004020202020204" pitchFamily="34" charset="0"/>
                <a:cs typeface="Segoe UI" panose="020B0502040204020203"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Segoe UI" panose="020B0502040204020203" pitchFamily="34" charset="0"/>
              <a:buNone/>
            </a:pPr>
            <a:r>
              <a:rPr lang="en-US" sz="2900" i="1" dirty="0">
                <a:solidFill>
                  <a:schemeClr val="accent1">
                    <a:lumMod val="75000"/>
                  </a:schemeClr>
                </a:solidFill>
              </a:rPr>
              <a:t>“I'm sure if we asked some of our agency project managers, they may not even know that lump sum contracting is a tool that they can use. So that education awareness within the agency is not quite there yet. And then getting them interested in understanding the benefits and then being able to provide the infrastructure such as training and support. So not a lot of that exists. And so it would be transitioning that body of work and program to a place where we now have a program that supports lump sum. We just haven't taken that step yet.”</a:t>
            </a:r>
          </a:p>
          <a:p>
            <a:pPr marL="0" indent="0" algn="r">
              <a:lnSpc>
                <a:spcPct val="150000"/>
              </a:lnSpc>
              <a:buFont typeface="Segoe UI" panose="020B0502040204020203" pitchFamily="34" charset="0"/>
              <a:buNone/>
            </a:pPr>
            <a:r>
              <a:rPr lang="en-US" sz="1800" dirty="0">
                <a:solidFill>
                  <a:schemeClr val="accent1">
                    <a:lumMod val="75000"/>
                  </a:schemeClr>
                </a:solidFill>
              </a:rPr>
              <a:t>-State DOT Official</a:t>
            </a:r>
          </a:p>
          <a:p>
            <a:pPr marL="0" indent="0">
              <a:lnSpc>
                <a:spcPct val="150000"/>
              </a:lnSpc>
              <a:buFont typeface="Segoe UI" panose="020B0502040204020203" pitchFamily="34" charset="0"/>
              <a:buNone/>
            </a:pPr>
            <a:endParaRPr lang="en-US" sz="2400" b="1" i="1" dirty="0">
              <a:solidFill>
                <a:schemeClr val="accent1">
                  <a:lumMod val="75000"/>
                </a:schemeClr>
              </a:solidFill>
            </a:endParaRPr>
          </a:p>
          <a:p>
            <a:endParaRPr lang="en-US" b="1" dirty="0">
              <a:solidFill>
                <a:schemeClr val="accent1">
                  <a:lumMod val="75000"/>
                </a:schemeClr>
              </a:solidFill>
            </a:endParaRPr>
          </a:p>
        </p:txBody>
      </p:sp>
    </p:spTree>
    <p:extLst>
      <p:ext uri="{BB962C8B-B14F-4D97-AF65-F5344CB8AC3E}">
        <p14:creationId xmlns:p14="http://schemas.microsoft.com/office/powerpoint/2010/main" val="65723218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05D688-96EC-928F-EEE3-5BA2D089208C}"/>
              </a:ext>
            </a:extLst>
          </p:cNvPr>
          <p:cNvSpPr>
            <a:spLocks noGrp="1"/>
          </p:cNvSpPr>
          <p:nvPr>
            <p:ph type="body" sz="quarter" idx="10"/>
          </p:nvPr>
        </p:nvSpPr>
        <p:spPr>
          <a:xfrm>
            <a:off x="4736281" y="534462"/>
            <a:ext cx="6151472" cy="989345"/>
          </a:xfrm>
        </p:spPr>
        <p:txBody>
          <a:bodyPr anchor="t" anchorCtr="0"/>
          <a:lstStyle/>
          <a:p>
            <a:pPr marL="0" marR="0" lvl="0" indent="0" algn="ctr" defTabSz="914400" rtl="0" eaLnBrk="1" fontAlgn="base" latinLnBrk="0" hangingPunct="1">
              <a:lnSpc>
                <a:spcPct val="100000"/>
              </a:lnSpc>
              <a:spcBef>
                <a:spcPct val="0"/>
              </a:spcBef>
              <a:spcAft>
                <a:spcPct val="0"/>
              </a:spcAft>
              <a:buClr>
                <a:srgbClr val="F7C75E"/>
              </a:buClr>
              <a:buSzPct val="125000"/>
              <a:buFont typeface="Segoe UI" panose="020B0502040204020203" pitchFamily="34" charset="0"/>
              <a:buNone/>
              <a:tabLst/>
              <a:defRPr/>
            </a:pPr>
            <a:r>
              <a:rPr kumimoji="0" lang="en-US" sz="6000" b="1" i="0" u="none" strike="noStrike" kern="1200" cap="none" spc="0" normalizeH="0" baseline="0" noProof="0" dirty="0">
                <a:ln>
                  <a:noFill/>
                </a:ln>
                <a:solidFill>
                  <a:srgbClr val="006495"/>
                </a:solidFill>
                <a:effectLst/>
                <a:uLnTx/>
                <a:uFillTx/>
                <a:latin typeface="Aptos" panose="020B0004020202020204" pitchFamily="34" charset="0"/>
                <a:ea typeface="Segoe UI Black" panose="020B0A02040204020203" pitchFamily="34" charset="0"/>
                <a:cs typeface="Segoe UI Semilight" panose="020B0402040204020203" pitchFamily="34" charset="0"/>
              </a:rPr>
              <a:t>Thank </a:t>
            </a:r>
            <a:r>
              <a:rPr lang="en-US" sz="6000" dirty="0"/>
              <a:t>you!</a:t>
            </a:r>
            <a:endParaRPr kumimoji="0" lang="en-US" sz="6000" b="1" i="0" u="none" strike="noStrike" kern="1200" cap="none" spc="0" normalizeH="0" baseline="0" noProof="0" dirty="0">
              <a:ln>
                <a:noFill/>
              </a:ln>
              <a:solidFill>
                <a:srgbClr val="006495"/>
              </a:solidFill>
              <a:effectLst/>
              <a:uLnTx/>
              <a:uFillTx/>
              <a:latin typeface="Aptos" panose="020B0004020202020204" pitchFamily="34" charset="0"/>
              <a:ea typeface="Segoe UI Black" panose="020B0A02040204020203" pitchFamily="34" charset="0"/>
              <a:cs typeface="Segoe UI Semilight" panose="020B0402040204020203" pitchFamily="34" charset="0"/>
            </a:endParaRPr>
          </a:p>
        </p:txBody>
      </p:sp>
      <p:pic>
        <p:nvPicPr>
          <p:cNvPr id="3" name="Picture 2" descr="A blue letters and a black background&#10;&#10;Description automatically generated">
            <a:extLst>
              <a:ext uri="{FF2B5EF4-FFF2-40B4-BE49-F238E27FC236}">
                <a16:creationId xmlns:a16="http://schemas.microsoft.com/office/drawing/2014/main" id="{96C64B39-F5C4-42EA-D1CF-BAC0D76C5A8B}"/>
              </a:ext>
            </a:extLst>
          </p:cNvPr>
          <p:cNvPicPr>
            <a:picLocks noChangeAspect="1"/>
          </p:cNvPicPr>
          <p:nvPr/>
        </p:nvPicPr>
        <p:blipFill>
          <a:blip r:embed="rId2"/>
          <a:stretch>
            <a:fillRect/>
          </a:stretch>
        </p:blipFill>
        <p:spPr>
          <a:xfrm>
            <a:off x="2014383" y="2012291"/>
            <a:ext cx="8163229" cy="1100046"/>
          </a:xfrm>
          <a:prstGeom prst="rect">
            <a:avLst/>
          </a:prstGeom>
        </p:spPr>
      </p:pic>
      <p:grpSp>
        <p:nvGrpSpPr>
          <p:cNvPr id="4" name="Group 3">
            <a:extLst>
              <a:ext uri="{FF2B5EF4-FFF2-40B4-BE49-F238E27FC236}">
                <a16:creationId xmlns:a16="http://schemas.microsoft.com/office/drawing/2014/main" id="{6D515856-BE65-8D11-5CE3-BDF4D286F49A}"/>
              </a:ext>
            </a:extLst>
          </p:cNvPr>
          <p:cNvGrpSpPr/>
          <p:nvPr/>
        </p:nvGrpSpPr>
        <p:grpSpPr>
          <a:xfrm>
            <a:off x="1418896" y="3699730"/>
            <a:ext cx="9971462" cy="2224888"/>
            <a:chOff x="887805" y="3997236"/>
            <a:chExt cx="10607657" cy="2523778"/>
          </a:xfrm>
        </p:grpSpPr>
        <p:pic>
          <p:nvPicPr>
            <p:cNvPr id="6" name="Picture 5" descr="A black text on a white background&#10;&#10;Description automatically generated">
              <a:extLst>
                <a:ext uri="{FF2B5EF4-FFF2-40B4-BE49-F238E27FC236}">
                  <a16:creationId xmlns:a16="http://schemas.microsoft.com/office/drawing/2014/main" id="{B1BA4630-F888-FCFC-9ADA-7E9F14459B76}"/>
                </a:ext>
              </a:extLst>
            </p:cNvPr>
            <p:cNvPicPr>
              <a:picLocks noChangeAspect="1"/>
            </p:cNvPicPr>
            <p:nvPr/>
          </p:nvPicPr>
          <p:blipFill>
            <a:blip r:embed="rId3"/>
            <a:stretch>
              <a:fillRect/>
            </a:stretch>
          </p:blipFill>
          <p:spPr>
            <a:xfrm>
              <a:off x="887805" y="4048092"/>
              <a:ext cx="3215560" cy="672052"/>
            </a:xfrm>
            <a:prstGeom prst="rect">
              <a:avLst/>
            </a:prstGeom>
          </p:spPr>
        </p:pic>
        <p:pic>
          <p:nvPicPr>
            <p:cNvPr id="7" name="Picture 6" descr="A logo with a bird and a logo&#10;&#10;Description automatically generated with medium confidence">
              <a:extLst>
                <a:ext uri="{FF2B5EF4-FFF2-40B4-BE49-F238E27FC236}">
                  <a16:creationId xmlns:a16="http://schemas.microsoft.com/office/drawing/2014/main" id="{49A6CB35-AB37-00CC-23FF-DD7916440D30}"/>
                </a:ext>
              </a:extLst>
            </p:cNvPr>
            <p:cNvPicPr>
              <a:picLocks noChangeAspect="1"/>
            </p:cNvPicPr>
            <p:nvPr/>
          </p:nvPicPr>
          <p:blipFill>
            <a:blip r:embed="rId4"/>
            <a:stretch>
              <a:fillRect/>
            </a:stretch>
          </p:blipFill>
          <p:spPr>
            <a:xfrm>
              <a:off x="8738849" y="5202329"/>
              <a:ext cx="2376922" cy="1210069"/>
            </a:xfrm>
            <a:prstGeom prst="rect">
              <a:avLst/>
            </a:prstGeom>
          </p:spPr>
        </p:pic>
        <p:pic>
          <p:nvPicPr>
            <p:cNvPr id="8" name="Picture 7" descr="A close up of a logo&#10;&#10;Description automatically generated">
              <a:extLst>
                <a:ext uri="{FF2B5EF4-FFF2-40B4-BE49-F238E27FC236}">
                  <a16:creationId xmlns:a16="http://schemas.microsoft.com/office/drawing/2014/main" id="{3D7C0DA8-DE6A-98CD-690A-F559B11E848B}"/>
                </a:ext>
              </a:extLst>
            </p:cNvPr>
            <p:cNvPicPr>
              <a:picLocks noChangeAspect="1"/>
            </p:cNvPicPr>
            <p:nvPr/>
          </p:nvPicPr>
          <p:blipFill>
            <a:blip r:embed="rId5"/>
            <a:stretch>
              <a:fillRect/>
            </a:stretch>
          </p:blipFill>
          <p:spPr>
            <a:xfrm>
              <a:off x="8081244" y="3997236"/>
              <a:ext cx="3414218" cy="958058"/>
            </a:xfrm>
            <a:prstGeom prst="rect">
              <a:avLst/>
            </a:prstGeom>
          </p:spPr>
        </p:pic>
        <p:pic>
          <p:nvPicPr>
            <p:cNvPr id="9" name="Picture 8" descr="A red and blue logo&#10;&#10;Description automatically generated">
              <a:extLst>
                <a:ext uri="{FF2B5EF4-FFF2-40B4-BE49-F238E27FC236}">
                  <a16:creationId xmlns:a16="http://schemas.microsoft.com/office/drawing/2014/main" id="{AE7836F5-F06E-6B9E-5F4D-0272AD309C50}"/>
                </a:ext>
              </a:extLst>
            </p:cNvPr>
            <p:cNvPicPr>
              <a:picLocks noChangeAspect="1"/>
            </p:cNvPicPr>
            <p:nvPr/>
          </p:nvPicPr>
          <p:blipFill>
            <a:blip r:embed="rId6"/>
            <a:stretch>
              <a:fillRect/>
            </a:stretch>
          </p:blipFill>
          <p:spPr>
            <a:xfrm>
              <a:off x="4791811" y="5214482"/>
              <a:ext cx="2608374" cy="986587"/>
            </a:xfrm>
            <a:prstGeom prst="rect">
              <a:avLst/>
            </a:prstGeom>
          </p:spPr>
        </p:pic>
        <p:pic>
          <p:nvPicPr>
            <p:cNvPr id="10" name="Picture 9" descr="A green logo with a white background&#10;&#10;Description automatically generated">
              <a:extLst>
                <a:ext uri="{FF2B5EF4-FFF2-40B4-BE49-F238E27FC236}">
                  <a16:creationId xmlns:a16="http://schemas.microsoft.com/office/drawing/2014/main" id="{1816E05A-EC8A-CE4E-97EF-38CAF68719BF}"/>
                </a:ext>
              </a:extLst>
            </p:cNvPr>
            <p:cNvPicPr>
              <a:picLocks noChangeAspect="1"/>
            </p:cNvPicPr>
            <p:nvPr/>
          </p:nvPicPr>
          <p:blipFill>
            <a:blip r:embed="rId7"/>
            <a:stretch>
              <a:fillRect/>
            </a:stretch>
          </p:blipFill>
          <p:spPr>
            <a:xfrm>
              <a:off x="1083755" y="5214482"/>
              <a:ext cx="2719435" cy="1306532"/>
            </a:xfrm>
            <a:prstGeom prst="rect">
              <a:avLst/>
            </a:prstGeom>
          </p:spPr>
        </p:pic>
        <p:pic>
          <p:nvPicPr>
            <p:cNvPr id="11" name="Picture 10" descr="A black background with grey letters&#10;&#10;Description automatically generated">
              <a:extLst>
                <a:ext uri="{FF2B5EF4-FFF2-40B4-BE49-F238E27FC236}">
                  <a16:creationId xmlns:a16="http://schemas.microsoft.com/office/drawing/2014/main" id="{29ACB10E-5C06-C38A-B3A2-823A435CABA5}"/>
                </a:ext>
              </a:extLst>
            </p:cNvPr>
            <p:cNvPicPr>
              <a:picLocks noChangeAspect="1"/>
            </p:cNvPicPr>
            <p:nvPr/>
          </p:nvPicPr>
          <p:blipFill>
            <a:blip r:embed="rId8"/>
            <a:stretch>
              <a:fillRect/>
            </a:stretch>
          </p:blipFill>
          <p:spPr>
            <a:xfrm>
              <a:off x="4736281" y="4048092"/>
              <a:ext cx="2719435" cy="754926"/>
            </a:xfrm>
            <a:prstGeom prst="rect">
              <a:avLst/>
            </a:prstGeom>
          </p:spPr>
        </p:pic>
      </p:grpSp>
    </p:spTree>
    <p:extLst>
      <p:ext uri="{BB962C8B-B14F-4D97-AF65-F5344CB8AC3E}">
        <p14:creationId xmlns:p14="http://schemas.microsoft.com/office/powerpoint/2010/main" val="25227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3A199-D050-75C0-6682-0F0DD408A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522B1F-D8E2-29B9-F2E7-13A98B314B4A}"/>
              </a:ext>
            </a:extLst>
          </p:cNvPr>
          <p:cNvSpPr>
            <a:spLocks noGrp="1"/>
          </p:cNvSpPr>
          <p:nvPr>
            <p:ph type="title"/>
          </p:nvPr>
        </p:nvSpPr>
        <p:spPr/>
        <p:txBody>
          <a:bodyPr/>
          <a:lstStyle/>
          <a:p>
            <a:r>
              <a:rPr lang="en-US" dirty="0"/>
              <a:t>Download the Full Reports</a:t>
            </a:r>
          </a:p>
        </p:txBody>
      </p:sp>
      <p:sp>
        <p:nvSpPr>
          <p:cNvPr id="4" name="Title 1">
            <a:extLst>
              <a:ext uri="{FF2B5EF4-FFF2-40B4-BE49-F238E27FC236}">
                <a16:creationId xmlns:a16="http://schemas.microsoft.com/office/drawing/2014/main" id="{F5972D00-5957-5822-19D0-03E84911E683}"/>
              </a:ext>
            </a:extLst>
          </p:cNvPr>
          <p:cNvSpPr txBox="1">
            <a:spLocks/>
          </p:cNvSpPr>
          <p:nvPr/>
        </p:nvSpPr>
        <p:spPr bwMode="auto">
          <a:xfrm>
            <a:off x="378846" y="4838241"/>
            <a:ext cx="5237113" cy="104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rtl="0" eaLnBrk="1" fontAlgn="base" hangingPunct="1">
              <a:spcBef>
                <a:spcPct val="0"/>
              </a:spcBef>
              <a:spcAft>
                <a:spcPct val="0"/>
              </a:spcAft>
              <a:defRPr lang="en-US" sz="4400" b="1" kern="1200" dirty="0">
                <a:solidFill>
                  <a:srgbClr val="006495"/>
                </a:solidFill>
                <a:latin typeface="Aptos" panose="020B0004020202020204" pitchFamily="34" charset="0"/>
                <a:ea typeface="+mj-ea"/>
                <a:cs typeface="Segoe UI Semibold" panose="020B0702040204020203" pitchFamily="34" charset="0"/>
              </a:defRPr>
            </a:lvl1pPr>
            <a:lvl2pPr algn="l" rtl="0" eaLnBrk="1" fontAlgn="base" hangingPunct="1">
              <a:spcBef>
                <a:spcPct val="0"/>
              </a:spcBef>
              <a:spcAft>
                <a:spcPct val="0"/>
              </a:spcAft>
              <a:defRPr sz="3600">
                <a:solidFill>
                  <a:schemeClr val="bg1"/>
                </a:solidFill>
                <a:latin typeface="Calibri" pitchFamily="34" charset="0"/>
              </a:defRPr>
            </a:lvl2pPr>
            <a:lvl3pPr algn="l" rtl="0" eaLnBrk="1" fontAlgn="base" hangingPunct="1">
              <a:spcBef>
                <a:spcPct val="0"/>
              </a:spcBef>
              <a:spcAft>
                <a:spcPct val="0"/>
              </a:spcAft>
              <a:defRPr sz="3600">
                <a:solidFill>
                  <a:schemeClr val="bg1"/>
                </a:solidFill>
                <a:latin typeface="Calibri" pitchFamily="34" charset="0"/>
              </a:defRPr>
            </a:lvl3pPr>
            <a:lvl4pPr algn="l" rtl="0" eaLnBrk="1" fontAlgn="base" hangingPunct="1">
              <a:spcBef>
                <a:spcPct val="0"/>
              </a:spcBef>
              <a:spcAft>
                <a:spcPct val="0"/>
              </a:spcAft>
              <a:defRPr sz="3600">
                <a:solidFill>
                  <a:schemeClr val="bg1"/>
                </a:solidFill>
                <a:latin typeface="Calibri" pitchFamily="34" charset="0"/>
              </a:defRPr>
            </a:lvl4pPr>
            <a:lvl5pPr algn="l" rtl="0" eaLnBrk="1" fontAlgn="base" hangingPunct="1">
              <a:spcBef>
                <a:spcPct val="0"/>
              </a:spcBef>
              <a:spcAft>
                <a:spcPct val="0"/>
              </a:spcAft>
              <a:defRPr sz="3600">
                <a:solidFill>
                  <a:schemeClr val="bg1"/>
                </a:solidFill>
                <a:latin typeface="Calibri" pitchFamily="34" charset="0"/>
              </a:defRPr>
            </a:lvl5pPr>
            <a:lvl6pPr marL="457200" algn="l" rtl="0" eaLnBrk="1" fontAlgn="base" hangingPunct="1">
              <a:spcBef>
                <a:spcPct val="0"/>
              </a:spcBef>
              <a:spcAft>
                <a:spcPct val="0"/>
              </a:spcAft>
              <a:defRPr sz="3600" b="1">
                <a:solidFill>
                  <a:schemeClr val="bg1"/>
                </a:solidFill>
                <a:latin typeface="Calibri" pitchFamily="34" charset="0"/>
              </a:defRPr>
            </a:lvl6pPr>
            <a:lvl7pPr marL="914400" algn="l" rtl="0" eaLnBrk="1" fontAlgn="base" hangingPunct="1">
              <a:spcBef>
                <a:spcPct val="0"/>
              </a:spcBef>
              <a:spcAft>
                <a:spcPct val="0"/>
              </a:spcAft>
              <a:defRPr sz="3600" b="1">
                <a:solidFill>
                  <a:schemeClr val="bg1"/>
                </a:solidFill>
                <a:latin typeface="Calibri" pitchFamily="34" charset="0"/>
              </a:defRPr>
            </a:lvl7pPr>
            <a:lvl8pPr marL="1371600" algn="l" rtl="0" eaLnBrk="1" fontAlgn="base" hangingPunct="1">
              <a:spcBef>
                <a:spcPct val="0"/>
              </a:spcBef>
              <a:spcAft>
                <a:spcPct val="0"/>
              </a:spcAft>
              <a:defRPr sz="3600" b="1">
                <a:solidFill>
                  <a:schemeClr val="bg1"/>
                </a:solidFill>
                <a:latin typeface="Calibri" pitchFamily="34" charset="0"/>
              </a:defRPr>
            </a:lvl8pPr>
            <a:lvl9pPr marL="1828800" algn="l" rtl="0" eaLnBrk="1" fontAlgn="base" hangingPunct="1">
              <a:spcBef>
                <a:spcPct val="0"/>
              </a:spcBef>
              <a:spcAft>
                <a:spcPct val="0"/>
              </a:spcAft>
              <a:defRPr sz="3600" b="1">
                <a:solidFill>
                  <a:schemeClr val="bg1"/>
                </a:solidFill>
                <a:latin typeface="Calibri" pitchFamily="34" charset="0"/>
              </a:defRPr>
            </a:lvl9pPr>
          </a:lstStyle>
          <a:p>
            <a:pPr algn="ctr"/>
            <a:r>
              <a:rPr lang="en-US" sz="2400" b="0" dirty="0"/>
              <a:t>Engineering Business Sentiment </a:t>
            </a:r>
            <a:br>
              <a:rPr lang="en-US" sz="2400" b="0" dirty="0"/>
            </a:br>
            <a:r>
              <a:rPr lang="en-US" sz="2400" b="0" dirty="0"/>
              <a:t>Q1 2025</a:t>
            </a:r>
          </a:p>
        </p:txBody>
      </p:sp>
      <p:sp>
        <p:nvSpPr>
          <p:cNvPr id="3" name="Title 1">
            <a:extLst>
              <a:ext uri="{FF2B5EF4-FFF2-40B4-BE49-F238E27FC236}">
                <a16:creationId xmlns:a16="http://schemas.microsoft.com/office/drawing/2014/main" id="{D48AD634-E571-0896-7601-54C0ABB754DF}"/>
              </a:ext>
            </a:extLst>
          </p:cNvPr>
          <p:cNvSpPr txBox="1">
            <a:spLocks/>
          </p:cNvSpPr>
          <p:nvPr/>
        </p:nvSpPr>
        <p:spPr bwMode="auto">
          <a:xfrm>
            <a:off x="6593982" y="4838241"/>
            <a:ext cx="5019337" cy="104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rtl="0" eaLnBrk="1" fontAlgn="base" hangingPunct="1">
              <a:spcBef>
                <a:spcPct val="0"/>
              </a:spcBef>
              <a:spcAft>
                <a:spcPct val="0"/>
              </a:spcAft>
              <a:defRPr lang="en-US" sz="4400" b="1" kern="1200" dirty="0">
                <a:solidFill>
                  <a:srgbClr val="006495"/>
                </a:solidFill>
                <a:latin typeface="Aptos" panose="020B0004020202020204" pitchFamily="34" charset="0"/>
                <a:ea typeface="+mj-ea"/>
                <a:cs typeface="Segoe UI Semibold" panose="020B0702040204020203" pitchFamily="34" charset="0"/>
              </a:defRPr>
            </a:lvl1pPr>
            <a:lvl2pPr algn="l" rtl="0" eaLnBrk="1" fontAlgn="base" hangingPunct="1">
              <a:spcBef>
                <a:spcPct val="0"/>
              </a:spcBef>
              <a:spcAft>
                <a:spcPct val="0"/>
              </a:spcAft>
              <a:defRPr sz="3600">
                <a:solidFill>
                  <a:schemeClr val="bg1"/>
                </a:solidFill>
                <a:latin typeface="Calibri" pitchFamily="34" charset="0"/>
              </a:defRPr>
            </a:lvl2pPr>
            <a:lvl3pPr algn="l" rtl="0" eaLnBrk="1" fontAlgn="base" hangingPunct="1">
              <a:spcBef>
                <a:spcPct val="0"/>
              </a:spcBef>
              <a:spcAft>
                <a:spcPct val="0"/>
              </a:spcAft>
              <a:defRPr sz="3600">
                <a:solidFill>
                  <a:schemeClr val="bg1"/>
                </a:solidFill>
                <a:latin typeface="Calibri" pitchFamily="34" charset="0"/>
              </a:defRPr>
            </a:lvl3pPr>
            <a:lvl4pPr algn="l" rtl="0" eaLnBrk="1" fontAlgn="base" hangingPunct="1">
              <a:spcBef>
                <a:spcPct val="0"/>
              </a:spcBef>
              <a:spcAft>
                <a:spcPct val="0"/>
              </a:spcAft>
              <a:defRPr sz="3600">
                <a:solidFill>
                  <a:schemeClr val="bg1"/>
                </a:solidFill>
                <a:latin typeface="Calibri" pitchFamily="34" charset="0"/>
              </a:defRPr>
            </a:lvl4pPr>
            <a:lvl5pPr algn="l" rtl="0" eaLnBrk="1" fontAlgn="base" hangingPunct="1">
              <a:spcBef>
                <a:spcPct val="0"/>
              </a:spcBef>
              <a:spcAft>
                <a:spcPct val="0"/>
              </a:spcAft>
              <a:defRPr sz="3600">
                <a:solidFill>
                  <a:schemeClr val="bg1"/>
                </a:solidFill>
                <a:latin typeface="Calibri" pitchFamily="34" charset="0"/>
              </a:defRPr>
            </a:lvl5pPr>
            <a:lvl6pPr marL="457200" algn="l" rtl="0" eaLnBrk="1" fontAlgn="base" hangingPunct="1">
              <a:spcBef>
                <a:spcPct val="0"/>
              </a:spcBef>
              <a:spcAft>
                <a:spcPct val="0"/>
              </a:spcAft>
              <a:defRPr sz="3600" b="1">
                <a:solidFill>
                  <a:schemeClr val="bg1"/>
                </a:solidFill>
                <a:latin typeface="Calibri" pitchFamily="34" charset="0"/>
              </a:defRPr>
            </a:lvl6pPr>
            <a:lvl7pPr marL="914400" algn="l" rtl="0" eaLnBrk="1" fontAlgn="base" hangingPunct="1">
              <a:spcBef>
                <a:spcPct val="0"/>
              </a:spcBef>
              <a:spcAft>
                <a:spcPct val="0"/>
              </a:spcAft>
              <a:defRPr sz="3600" b="1">
                <a:solidFill>
                  <a:schemeClr val="bg1"/>
                </a:solidFill>
                <a:latin typeface="Calibri" pitchFamily="34" charset="0"/>
              </a:defRPr>
            </a:lvl7pPr>
            <a:lvl8pPr marL="1371600" algn="l" rtl="0" eaLnBrk="1" fontAlgn="base" hangingPunct="1">
              <a:spcBef>
                <a:spcPct val="0"/>
              </a:spcBef>
              <a:spcAft>
                <a:spcPct val="0"/>
              </a:spcAft>
              <a:defRPr sz="3600" b="1">
                <a:solidFill>
                  <a:schemeClr val="bg1"/>
                </a:solidFill>
                <a:latin typeface="Calibri" pitchFamily="34" charset="0"/>
              </a:defRPr>
            </a:lvl8pPr>
            <a:lvl9pPr marL="1828800" algn="l" rtl="0" eaLnBrk="1" fontAlgn="base" hangingPunct="1">
              <a:spcBef>
                <a:spcPct val="0"/>
              </a:spcBef>
              <a:spcAft>
                <a:spcPct val="0"/>
              </a:spcAft>
              <a:defRPr sz="3600" b="1">
                <a:solidFill>
                  <a:schemeClr val="bg1"/>
                </a:solidFill>
                <a:latin typeface="Calibri" pitchFamily="34" charset="0"/>
              </a:defRPr>
            </a:lvl9pPr>
          </a:lstStyle>
          <a:p>
            <a:pPr algn="ctr"/>
            <a:r>
              <a:rPr lang="en-US" sz="2400" b="0" kern="1400" spc="-50" dirty="0">
                <a:effectLst/>
                <a:ea typeface="Times New Roman" panose="02020603050405020304" pitchFamily="18" charset="0"/>
                <a:cs typeface="Times New Roman" panose="02020603050405020304" pitchFamily="18" charset="0"/>
              </a:rPr>
              <a:t>Provision of Engineering Services on a Lump Sum Basis</a:t>
            </a:r>
            <a:r>
              <a:rPr lang="en-US" sz="2400" b="0" dirty="0"/>
              <a:t> Sum Study</a:t>
            </a:r>
          </a:p>
        </p:txBody>
      </p:sp>
      <p:pic>
        <p:nvPicPr>
          <p:cNvPr id="6" name="Picture 5" descr="A qr code on a white background&#10;&#10;AI-generated content may be incorrect.">
            <a:extLst>
              <a:ext uri="{FF2B5EF4-FFF2-40B4-BE49-F238E27FC236}">
                <a16:creationId xmlns:a16="http://schemas.microsoft.com/office/drawing/2014/main" id="{639B4EB6-4448-3CB5-F6E0-CBE25FA9BF29}"/>
              </a:ext>
            </a:extLst>
          </p:cNvPr>
          <p:cNvPicPr>
            <a:picLocks noChangeAspect="1"/>
          </p:cNvPicPr>
          <p:nvPr/>
        </p:nvPicPr>
        <p:blipFill>
          <a:blip r:embed="rId2">
            <a:extLst>
              <a:ext uri="{28A0092B-C50C-407E-A947-70E740481C1C}">
                <a14:useLocalDpi xmlns:a14="http://schemas.microsoft.com/office/drawing/2010/main" val="0"/>
              </a:ext>
            </a:extLst>
          </a:blip>
          <a:srcRect l="17869" t="18710" r="16881" b="18474"/>
          <a:stretch/>
        </p:blipFill>
        <p:spPr>
          <a:xfrm>
            <a:off x="1515190" y="1778266"/>
            <a:ext cx="2964426" cy="2853813"/>
          </a:xfrm>
          <a:prstGeom prst="rect">
            <a:avLst/>
          </a:prstGeom>
        </p:spPr>
      </p:pic>
      <p:pic>
        <p:nvPicPr>
          <p:cNvPr id="8" name="Picture 7" descr="A qr code on a white background&#10;&#10;AI-generated content may be incorrect.">
            <a:extLst>
              <a:ext uri="{FF2B5EF4-FFF2-40B4-BE49-F238E27FC236}">
                <a16:creationId xmlns:a16="http://schemas.microsoft.com/office/drawing/2014/main" id="{287E7EFA-7E77-81F6-8023-6B72F78DC6DA}"/>
              </a:ext>
            </a:extLst>
          </p:cNvPr>
          <p:cNvPicPr>
            <a:picLocks noChangeAspect="1"/>
          </p:cNvPicPr>
          <p:nvPr/>
        </p:nvPicPr>
        <p:blipFill>
          <a:blip r:embed="rId3">
            <a:extLst>
              <a:ext uri="{28A0092B-C50C-407E-A947-70E740481C1C}">
                <a14:useLocalDpi xmlns:a14="http://schemas.microsoft.com/office/drawing/2010/main" val="0"/>
              </a:ext>
            </a:extLst>
          </a:blip>
          <a:srcRect l="19635" t="15677" r="18430" b="21613"/>
          <a:stretch/>
        </p:blipFill>
        <p:spPr>
          <a:xfrm>
            <a:off x="7712385" y="1778266"/>
            <a:ext cx="2782530" cy="2817309"/>
          </a:xfrm>
          <a:prstGeom prst="rect">
            <a:avLst/>
          </a:prstGeom>
        </p:spPr>
      </p:pic>
    </p:spTree>
    <p:extLst>
      <p:ext uri="{BB962C8B-B14F-4D97-AF65-F5344CB8AC3E}">
        <p14:creationId xmlns:p14="http://schemas.microsoft.com/office/powerpoint/2010/main" val="394919156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85A80-DA0F-F450-D0AD-FDA5F3DC9D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17F20E-E036-2C80-18E7-36B322B2AC04}"/>
              </a:ext>
            </a:extLst>
          </p:cNvPr>
          <p:cNvSpPr>
            <a:spLocks noGrp="1"/>
          </p:cNvSpPr>
          <p:nvPr>
            <p:ph type="title"/>
          </p:nvPr>
        </p:nvSpPr>
        <p:spPr>
          <a:xfrm>
            <a:off x="609600" y="369277"/>
            <a:ext cx="10978661" cy="1173773"/>
          </a:xfrm>
        </p:spPr>
        <p:txBody>
          <a:bodyPr/>
          <a:lstStyle/>
          <a:p>
            <a:r>
              <a:rPr lang="en-US" noProof="0" dirty="0"/>
              <a:t>U.S. job growth is slowing, unemployment steady.</a:t>
            </a:r>
            <a:endParaRPr lang="en-US" dirty="0"/>
          </a:p>
        </p:txBody>
      </p:sp>
      <p:sp>
        <p:nvSpPr>
          <p:cNvPr id="5" name="Rectangle 4">
            <a:extLst>
              <a:ext uri="{FF2B5EF4-FFF2-40B4-BE49-F238E27FC236}">
                <a16:creationId xmlns:a16="http://schemas.microsoft.com/office/drawing/2014/main" id="{55D0D72E-A012-805C-2455-B32ECE46EB02}"/>
              </a:ext>
            </a:extLst>
          </p:cNvPr>
          <p:cNvSpPr/>
          <p:nvPr/>
        </p:nvSpPr>
        <p:spPr>
          <a:xfrm>
            <a:off x="1250293" y="4538396"/>
            <a:ext cx="5160610" cy="69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E5F73C0-2BC8-CF46-4923-00209E00454C}"/>
              </a:ext>
            </a:extLst>
          </p:cNvPr>
          <p:cNvSpPr txBox="1"/>
          <p:nvPr/>
        </p:nvSpPr>
        <p:spPr>
          <a:xfrm>
            <a:off x="9243495" y="6312102"/>
            <a:ext cx="2494594"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ptos" panose="020B0004020202020204" pitchFamily="34" charset="0"/>
                <a:cs typeface="+mn-cs"/>
              </a:rPr>
              <a:t>Source: U.S. Bureau of Labor Statistics</a:t>
            </a:r>
          </a:p>
        </p:txBody>
      </p:sp>
      <p:graphicFrame>
        <p:nvGraphicFramePr>
          <p:cNvPr id="3" name="Content Placeholder 7">
            <a:extLst>
              <a:ext uri="{FF2B5EF4-FFF2-40B4-BE49-F238E27FC236}">
                <a16:creationId xmlns:a16="http://schemas.microsoft.com/office/drawing/2014/main" id="{904E345C-D802-B619-AC99-7C3DC28712CD}"/>
              </a:ext>
            </a:extLst>
          </p:cNvPr>
          <p:cNvGraphicFramePr>
            <a:graphicFrameLocks/>
          </p:cNvGraphicFramePr>
          <p:nvPr>
            <p:extLst>
              <p:ext uri="{D42A27DB-BD31-4B8C-83A1-F6EECF244321}">
                <p14:modId xmlns:p14="http://schemas.microsoft.com/office/powerpoint/2010/main" val="2863013548"/>
              </p:ext>
            </p:extLst>
          </p:nvPr>
        </p:nvGraphicFramePr>
        <p:xfrm>
          <a:off x="625005" y="1602128"/>
          <a:ext cx="11069683" cy="483693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5D32521-6FDA-2DAA-A7D9-EA76CA39F70F}"/>
              </a:ext>
            </a:extLst>
          </p:cNvPr>
          <p:cNvSpPr txBox="1"/>
          <p:nvPr/>
        </p:nvSpPr>
        <p:spPr>
          <a:xfrm>
            <a:off x="394173" y="1997839"/>
            <a:ext cx="461665" cy="2862322"/>
          </a:xfrm>
          <a:prstGeom prst="rect">
            <a:avLst/>
          </a:prstGeom>
          <a:noFill/>
        </p:spPr>
        <p:txBody>
          <a:bodyPr vert="vert270" wrap="square" rtlCol="0" anchor="ctr" anchorCtr="0">
            <a:spAutoFit/>
          </a:bodyPr>
          <a:lstStyle/>
          <a:p>
            <a:pPr algn="ctr"/>
            <a:r>
              <a:rPr lang="en-US" dirty="0">
                <a:latin typeface="Aptos" panose="020B0004020202020204" pitchFamily="34" charset="0"/>
              </a:rPr>
              <a:t>Unemployment Rate (%)</a:t>
            </a:r>
          </a:p>
        </p:txBody>
      </p:sp>
    </p:spTree>
    <p:extLst>
      <p:ext uri="{BB962C8B-B14F-4D97-AF65-F5344CB8AC3E}">
        <p14:creationId xmlns:p14="http://schemas.microsoft.com/office/powerpoint/2010/main" val="20398212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262FE-9FF2-BBD1-7D68-3A673B8570E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12BA83B-3814-5574-209B-08DECDFC3FA1}"/>
              </a:ext>
            </a:extLst>
          </p:cNvPr>
          <p:cNvPicPr>
            <a:picLocks noChangeAspect="1"/>
          </p:cNvPicPr>
          <p:nvPr/>
        </p:nvPicPr>
        <p:blipFill>
          <a:blip r:embed="rId3"/>
          <a:stretch>
            <a:fillRect/>
          </a:stretch>
        </p:blipFill>
        <p:spPr>
          <a:xfrm>
            <a:off x="904213" y="1370445"/>
            <a:ext cx="10383573" cy="4653304"/>
          </a:xfrm>
          <a:prstGeom prst="rect">
            <a:avLst/>
          </a:prstGeom>
        </p:spPr>
      </p:pic>
      <p:sp>
        <p:nvSpPr>
          <p:cNvPr id="2" name="Title 1">
            <a:extLst>
              <a:ext uri="{FF2B5EF4-FFF2-40B4-BE49-F238E27FC236}">
                <a16:creationId xmlns:a16="http://schemas.microsoft.com/office/drawing/2014/main" id="{75022222-40D6-7363-C835-14FE7888583E}"/>
              </a:ext>
            </a:extLst>
          </p:cNvPr>
          <p:cNvSpPr>
            <a:spLocks noGrp="1"/>
          </p:cNvSpPr>
          <p:nvPr>
            <p:ph type="title"/>
          </p:nvPr>
        </p:nvSpPr>
        <p:spPr>
          <a:xfrm>
            <a:off x="609600" y="369277"/>
            <a:ext cx="10978661" cy="1048362"/>
          </a:xfrm>
        </p:spPr>
        <p:txBody>
          <a:bodyPr/>
          <a:lstStyle/>
          <a:p>
            <a:r>
              <a:rPr lang="en-US" noProof="0" dirty="0"/>
              <a:t>Consumer spending strong in 2025 so far…</a:t>
            </a:r>
            <a:endParaRPr lang="en-US" dirty="0"/>
          </a:p>
        </p:txBody>
      </p:sp>
      <p:sp>
        <p:nvSpPr>
          <p:cNvPr id="5" name="Rectangle 4">
            <a:extLst>
              <a:ext uri="{FF2B5EF4-FFF2-40B4-BE49-F238E27FC236}">
                <a16:creationId xmlns:a16="http://schemas.microsoft.com/office/drawing/2014/main" id="{65EADC94-D735-AD25-8CE8-03B144C5DC57}"/>
              </a:ext>
            </a:extLst>
          </p:cNvPr>
          <p:cNvSpPr/>
          <p:nvPr/>
        </p:nvSpPr>
        <p:spPr>
          <a:xfrm>
            <a:off x="1229553" y="4665186"/>
            <a:ext cx="5160610" cy="69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D0458D2-9AD6-6CD0-7A3C-0F71A7FE1289}"/>
              </a:ext>
            </a:extLst>
          </p:cNvPr>
          <p:cNvSpPr txBox="1"/>
          <p:nvPr/>
        </p:nvSpPr>
        <p:spPr>
          <a:xfrm>
            <a:off x="9016253" y="6361765"/>
            <a:ext cx="281043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ptos" panose="020B0004020202020204" pitchFamily="34" charset="0"/>
                <a:cs typeface="+mn-cs"/>
              </a:rPr>
              <a:t>Source: U.S. Bureau of Economic Analysis</a:t>
            </a:r>
          </a:p>
        </p:txBody>
      </p:sp>
    </p:spTree>
    <p:extLst>
      <p:ext uri="{BB962C8B-B14F-4D97-AF65-F5344CB8AC3E}">
        <p14:creationId xmlns:p14="http://schemas.microsoft.com/office/powerpoint/2010/main" val="40386642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C61A2-F8C9-B9B9-7BB1-2B8BF55B69E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649C3EC-DCF9-E554-39CB-490454286D7E}"/>
              </a:ext>
            </a:extLst>
          </p:cNvPr>
          <p:cNvPicPr>
            <a:picLocks noChangeAspect="1"/>
          </p:cNvPicPr>
          <p:nvPr/>
        </p:nvPicPr>
        <p:blipFill>
          <a:blip r:embed="rId3"/>
          <a:stretch>
            <a:fillRect/>
          </a:stretch>
        </p:blipFill>
        <p:spPr>
          <a:xfrm>
            <a:off x="2630663" y="1455624"/>
            <a:ext cx="7121832" cy="4915550"/>
          </a:xfrm>
          <a:prstGeom prst="rect">
            <a:avLst/>
          </a:prstGeom>
        </p:spPr>
      </p:pic>
      <p:sp>
        <p:nvSpPr>
          <p:cNvPr id="2" name="Title 1">
            <a:extLst>
              <a:ext uri="{FF2B5EF4-FFF2-40B4-BE49-F238E27FC236}">
                <a16:creationId xmlns:a16="http://schemas.microsoft.com/office/drawing/2014/main" id="{86F7CA00-ACFB-43D7-C5BD-B0F880B20CD7}"/>
              </a:ext>
            </a:extLst>
          </p:cNvPr>
          <p:cNvSpPr>
            <a:spLocks noGrp="1"/>
          </p:cNvSpPr>
          <p:nvPr>
            <p:ph type="title"/>
          </p:nvPr>
        </p:nvSpPr>
        <p:spPr>
          <a:xfrm>
            <a:off x="609600" y="369277"/>
            <a:ext cx="10978661" cy="1048362"/>
          </a:xfrm>
        </p:spPr>
        <p:txBody>
          <a:bodyPr/>
          <a:lstStyle/>
          <a:p>
            <a:r>
              <a:rPr lang="en-US" noProof="0" dirty="0"/>
              <a:t>Headline inflation falls in April to lowest level in four years, but still not at target.</a:t>
            </a:r>
            <a:endParaRPr lang="en-US" dirty="0"/>
          </a:p>
        </p:txBody>
      </p:sp>
      <p:sp>
        <p:nvSpPr>
          <p:cNvPr id="6" name="TextBox 5">
            <a:extLst>
              <a:ext uri="{FF2B5EF4-FFF2-40B4-BE49-F238E27FC236}">
                <a16:creationId xmlns:a16="http://schemas.microsoft.com/office/drawing/2014/main" id="{E926C0F4-4908-E059-A15E-FE52E9F7C502}"/>
              </a:ext>
            </a:extLst>
          </p:cNvPr>
          <p:cNvSpPr txBox="1"/>
          <p:nvPr/>
        </p:nvSpPr>
        <p:spPr>
          <a:xfrm>
            <a:off x="9403442" y="6409159"/>
            <a:ext cx="2428870"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ptos" panose="020B0004020202020204" pitchFamily="34" charset="0"/>
                <a:cs typeface="+mn-cs"/>
              </a:rPr>
              <a:t>Source: U.S. Bureau of Labor Statistics</a:t>
            </a:r>
          </a:p>
        </p:txBody>
      </p:sp>
      <p:sp>
        <p:nvSpPr>
          <p:cNvPr id="7" name="TextBox 6">
            <a:extLst>
              <a:ext uri="{FF2B5EF4-FFF2-40B4-BE49-F238E27FC236}">
                <a16:creationId xmlns:a16="http://schemas.microsoft.com/office/drawing/2014/main" id="{8BEE1C9F-976B-BD7B-27D6-72B9303BF198}"/>
              </a:ext>
            </a:extLst>
          </p:cNvPr>
          <p:cNvSpPr txBox="1"/>
          <p:nvPr/>
        </p:nvSpPr>
        <p:spPr>
          <a:xfrm>
            <a:off x="9982062" y="3880220"/>
            <a:ext cx="1090747" cy="738664"/>
          </a:xfrm>
          <a:prstGeom prst="rect">
            <a:avLst/>
          </a:prstGeom>
          <a:solidFill>
            <a:srgbClr val="FDD86D"/>
          </a:solidFill>
        </p:spPr>
        <p:txBody>
          <a:bodyPr wrap="square" rtlCol="0">
            <a:spAutoFit/>
          </a:bodyPr>
          <a:lstStyle/>
          <a:p>
            <a:r>
              <a:rPr lang="en-US" sz="1400" b="1" dirty="0"/>
              <a:t>All items</a:t>
            </a:r>
          </a:p>
          <a:p>
            <a:r>
              <a:rPr lang="en-US" sz="1400" dirty="0"/>
              <a:t>Apr. 2025: </a:t>
            </a:r>
            <a:r>
              <a:rPr lang="en-US" sz="1400" b="1" dirty="0"/>
              <a:t>2.3%</a:t>
            </a:r>
          </a:p>
        </p:txBody>
      </p:sp>
      <p:cxnSp>
        <p:nvCxnSpPr>
          <p:cNvPr id="12" name="Straight Arrow Connector 11">
            <a:extLst>
              <a:ext uri="{FF2B5EF4-FFF2-40B4-BE49-F238E27FC236}">
                <a16:creationId xmlns:a16="http://schemas.microsoft.com/office/drawing/2014/main" id="{8A777623-86E7-243A-756A-C7ACBB01CC32}"/>
              </a:ext>
            </a:extLst>
          </p:cNvPr>
          <p:cNvCxnSpPr>
            <a:cxnSpLocks/>
          </p:cNvCxnSpPr>
          <p:nvPr/>
        </p:nvCxnSpPr>
        <p:spPr>
          <a:xfrm flipH="1">
            <a:off x="9400765" y="4618884"/>
            <a:ext cx="532157" cy="187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D81BFDA-6A30-45F1-C130-020F5835A7A7}"/>
              </a:ext>
            </a:extLst>
          </p:cNvPr>
          <p:cNvSpPr txBox="1"/>
          <p:nvPr/>
        </p:nvSpPr>
        <p:spPr>
          <a:xfrm>
            <a:off x="7961077" y="5123020"/>
            <a:ext cx="1147780" cy="738664"/>
          </a:xfrm>
          <a:prstGeom prst="rect">
            <a:avLst/>
          </a:prstGeom>
          <a:solidFill>
            <a:srgbClr val="FDD86D"/>
          </a:solidFill>
        </p:spPr>
        <p:txBody>
          <a:bodyPr wrap="square" rtlCol="0">
            <a:spAutoFit/>
          </a:bodyPr>
          <a:lstStyle/>
          <a:p>
            <a:r>
              <a:rPr lang="en-US" sz="1400" b="1" dirty="0"/>
              <a:t>All items</a:t>
            </a:r>
          </a:p>
          <a:p>
            <a:r>
              <a:rPr lang="en-US" sz="1400" dirty="0"/>
              <a:t>June 2023: </a:t>
            </a:r>
            <a:r>
              <a:rPr lang="en-US" sz="1400" b="1" dirty="0"/>
              <a:t>3.0%</a:t>
            </a:r>
          </a:p>
        </p:txBody>
      </p:sp>
      <p:cxnSp>
        <p:nvCxnSpPr>
          <p:cNvPr id="16" name="Straight Arrow Connector 15">
            <a:extLst>
              <a:ext uri="{FF2B5EF4-FFF2-40B4-BE49-F238E27FC236}">
                <a16:creationId xmlns:a16="http://schemas.microsoft.com/office/drawing/2014/main" id="{C895E7A2-DAF0-9D02-AEC5-266D7496134A}"/>
              </a:ext>
            </a:extLst>
          </p:cNvPr>
          <p:cNvCxnSpPr>
            <a:cxnSpLocks/>
          </p:cNvCxnSpPr>
          <p:nvPr/>
        </p:nvCxnSpPr>
        <p:spPr>
          <a:xfrm flipV="1">
            <a:off x="8480674" y="4745149"/>
            <a:ext cx="303237" cy="3778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D925485-8F38-B491-F5DB-D1C2DB47DFD6}"/>
              </a:ext>
            </a:extLst>
          </p:cNvPr>
          <p:cNvSpPr txBox="1"/>
          <p:nvPr/>
        </p:nvSpPr>
        <p:spPr>
          <a:xfrm>
            <a:off x="9801635" y="5155086"/>
            <a:ext cx="1195251" cy="738664"/>
          </a:xfrm>
          <a:prstGeom prst="rect">
            <a:avLst/>
          </a:prstGeom>
          <a:solidFill>
            <a:srgbClr val="FDD86D"/>
          </a:solidFill>
        </p:spPr>
        <p:txBody>
          <a:bodyPr wrap="square" rtlCol="0">
            <a:spAutoFit/>
          </a:bodyPr>
          <a:lstStyle/>
          <a:p>
            <a:r>
              <a:rPr lang="en-US" sz="1400" b="1" dirty="0"/>
              <a:t>All items</a:t>
            </a:r>
          </a:p>
          <a:p>
            <a:r>
              <a:rPr lang="en-US" sz="1400" dirty="0"/>
              <a:t>Sept. 2024: </a:t>
            </a:r>
            <a:r>
              <a:rPr lang="en-US" sz="1400" b="1" dirty="0"/>
              <a:t>2.4%</a:t>
            </a:r>
          </a:p>
        </p:txBody>
      </p:sp>
      <p:cxnSp>
        <p:nvCxnSpPr>
          <p:cNvPr id="18" name="Straight Arrow Connector 17">
            <a:extLst>
              <a:ext uri="{FF2B5EF4-FFF2-40B4-BE49-F238E27FC236}">
                <a16:creationId xmlns:a16="http://schemas.microsoft.com/office/drawing/2014/main" id="{955EDB42-6E2C-58EF-E077-72A486D38F2A}"/>
              </a:ext>
            </a:extLst>
          </p:cNvPr>
          <p:cNvCxnSpPr>
            <a:cxnSpLocks/>
          </p:cNvCxnSpPr>
          <p:nvPr/>
        </p:nvCxnSpPr>
        <p:spPr>
          <a:xfrm flipH="1" flipV="1">
            <a:off x="9205468" y="4849551"/>
            <a:ext cx="534467" cy="305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EB9BA1E-1E42-7375-F513-2AA3822315AB}"/>
              </a:ext>
            </a:extLst>
          </p:cNvPr>
          <p:cNvSpPr txBox="1"/>
          <p:nvPr/>
        </p:nvSpPr>
        <p:spPr>
          <a:xfrm>
            <a:off x="8616207" y="2847287"/>
            <a:ext cx="1096819" cy="738664"/>
          </a:xfrm>
          <a:prstGeom prst="rect">
            <a:avLst/>
          </a:prstGeom>
          <a:solidFill>
            <a:srgbClr val="FDD86D"/>
          </a:solidFill>
        </p:spPr>
        <p:txBody>
          <a:bodyPr wrap="square" rtlCol="0">
            <a:spAutoFit/>
          </a:bodyPr>
          <a:lstStyle/>
          <a:p>
            <a:r>
              <a:rPr lang="en-US" sz="1400" b="1" dirty="0"/>
              <a:t>All items</a:t>
            </a:r>
          </a:p>
          <a:p>
            <a:r>
              <a:rPr lang="en-US" sz="1400" dirty="0"/>
              <a:t>June 2022: </a:t>
            </a:r>
            <a:r>
              <a:rPr lang="en-US" sz="1400" b="1" dirty="0"/>
              <a:t>9.1%</a:t>
            </a:r>
          </a:p>
        </p:txBody>
      </p:sp>
      <p:cxnSp>
        <p:nvCxnSpPr>
          <p:cNvPr id="9" name="Straight Arrow Connector 8">
            <a:extLst>
              <a:ext uri="{FF2B5EF4-FFF2-40B4-BE49-F238E27FC236}">
                <a16:creationId xmlns:a16="http://schemas.microsoft.com/office/drawing/2014/main" id="{A0688BBE-E03D-FB24-8123-CE7A00D2029C}"/>
              </a:ext>
            </a:extLst>
          </p:cNvPr>
          <p:cNvCxnSpPr>
            <a:cxnSpLocks/>
          </p:cNvCxnSpPr>
          <p:nvPr/>
        </p:nvCxnSpPr>
        <p:spPr>
          <a:xfrm flipH="1">
            <a:off x="8539719" y="3607378"/>
            <a:ext cx="484466" cy="151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14733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80ABE-5152-ACF7-1A81-767F1C1CB8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E83602-B5BC-B379-B024-CEAE8E102223}"/>
              </a:ext>
            </a:extLst>
          </p:cNvPr>
          <p:cNvSpPr>
            <a:spLocks noGrp="1"/>
          </p:cNvSpPr>
          <p:nvPr>
            <p:ph type="title"/>
          </p:nvPr>
        </p:nvSpPr>
        <p:spPr>
          <a:xfrm>
            <a:off x="606669" y="0"/>
            <a:ext cx="10978661" cy="1048362"/>
          </a:xfrm>
        </p:spPr>
        <p:txBody>
          <a:bodyPr/>
          <a:lstStyle/>
          <a:p>
            <a:r>
              <a:rPr lang="en-US" noProof="0" dirty="0"/>
              <a:t>Inflation concerns fall to new low in Jan.</a:t>
            </a:r>
            <a:endParaRPr lang="en-US" dirty="0"/>
          </a:p>
        </p:txBody>
      </p:sp>
      <p:sp>
        <p:nvSpPr>
          <p:cNvPr id="5" name="Rectangle 4">
            <a:extLst>
              <a:ext uri="{FF2B5EF4-FFF2-40B4-BE49-F238E27FC236}">
                <a16:creationId xmlns:a16="http://schemas.microsoft.com/office/drawing/2014/main" id="{B84E2A25-C14C-3CF6-C186-B67A23338575}"/>
              </a:ext>
            </a:extLst>
          </p:cNvPr>
          <p:cNvSpPr/>
          <p:nvPr/>
        </p:nvSpPr>
        <p:spPr>
          <a:xfrm>
            <a:off x="1250293" y="4538396"/>
            <a:ext cx="5160610" cy="69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23DE0B-09EC-ADE0-BDFE-D7791B4B2A9C}"/>
              </a:ext>
            </a:extLst>
          </p:cNvPr>
          <p:cNvSpPr txBox="1"/>
          <p:nvPr/>
        </p:nvSpPr>
        <p:spPr>
          <a:xfrm>
            <a:off x="6851276" y="6361765"/>
            <a:ext cx="5210736" cy="253916"/>
          </a:xfrm>
          <a:prstGeom prst="rect">
            <a:avLst/>
          </a:prstGeom>
          <a:noFill/>
        </p:spPr>
        <p:txBody>
          <a:bodyPr wrap="square" rtlCol="0">
            <a:spAutoFit/>
          </a:bodyPr>
          <a:lstStyle/>
          <a:p>
            <a:pPr fontAlgn="auto">
              <a:spcBef>
                <a:spcPts val="0"/>
              </a:spcBef>
              <a:spcAft>
                <a:spcPts val="0"/>
              </a:spcAft>
              <a:defRPr/>
            </a:pPr>
            <a:r>
              <a:rPr kumimoji="0" lang="en-US" sz="1050" b="0" i="0" u="none" strike="noStrike" kern="1200" cap="none" spc="0" normalizeH="0" baseline="0" noProof="0" dirty="0">
                <a:ln>
                  <a:noFill/>
                </a:ln>
                <a:solidFill>
                  <a:prstClr val="black"/>
                </a:solidFill>
                <a:effectLst/>
                <a:uLnTx/>
                <a:uFillTx/>
                <a:latin typeface="Aptos" panose="020B0004020202020204" pitchFamily="34" charset="0"/>
                <a:cs typeface="+mn-cs"/>
              </a:rPr>
              <a:t>Source: ACEC Research Institute, Engineering Business Sentiment – 2025 Q1</a:t>
            </a:r>
          </a:p>
        </p:txBody>
      </p:sp>
      <p:pic>
        <p:nvPicPr>
          <p:cNvPr id="3" name="Picture 2">
            <a:extLst>
              <a:ext uri="{FF2B5EF4-FFF2-40B4-BE49-F238E27FC236}">
                <a16:creationId xmlns:a16="http://schemas.microsoft.com/office/drawing/2014/main" id="{AE8E6E69-0F91-B809-CF69-1FDAF0D509F4}"/>
              </a:ext>
            </a:extLst>
          </p:cNvPr>
          <p:cNvPicPr>
            <a:picLocks noChangeAspect="1"/>
          </p:cNvPicPr>
          <p:nvPr/>
        </p:nvPicPr>
        <p:blipFill>
          <a:blip r:embed="rId3"/>
          <a:stretch>
            <a:fillRect/>
          </a:stretch>
        </p:blipFill>
        <p:spPr>
          <a:xfrm>
            <a:off x="1060511" y="1153597"/>
            <a:ext cx="10061287" cy="5115909"/>
          </a:xfrm>
          <a:prstGeom prst="rect">
            <a:avLst/>
          </a:prstGeom>
        </p:spPr>
      </p:pic>
    </p:spTree>
    <p:extLst>
      <p:ext uri="{BB962C8B-B14F-4D97-AF65-F5344CB8AC3E}">
        <p14:creationId xmlns:p14="http://schemas.microsoft.com/office/powerpoint/2010/main" val="75579713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FD1FC-7B5C-1584-B32F-286BB01976A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DE4160F-A6A3-EFC5-0D47-AD6FA730C579}"/>
              </a:ext>
            </a:extLst>
          </p:cNvPr>
          <p:cNvSpPr>
            <a:spLocks noGrp="1"/>
          </p:cNvSpPr>
          <p:nvPr>
            <p:ph type="body" sz="quarter" idx="10"/>
          </p:nvPr>
        </p:nvSpPr>
        <p:spPr>
          <a:xfrm>
            <a:off x="1533426" y="2807490"/>
            <a:ext cx="9345245" cy="2438277"/>
          </a:xfrm>
        </p:spPr>
        <p:txBody>
          <a:bodyPr/>
          <a:lstStyle/>
          <a:p>
            <a:pPr lvl="0"/>
            <a:r>
              <a:rPr lang="en-US" noProof="0" dirty="0"/>
              <a:t>How is the A/E Industry Doing?</a:t>
            </a:r>
          </a:p>
        </p:txBody>
      </p:sp>
    </p:spTree>
    <p:extLst>
      <p:ext uri="{BB962C8B-B14F-4D97-AF65-F5344CB8AC3E}">
        <p14:creationId xmlns:p14="http://schemas.microsoft.com/office/powerpoint/2010/main" val="101440013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61C72-FE4A-AAEB-60F9-9BD9EBFA0050}"/>
              </a:ext>
            </a:extLst>
          </p:cNvPr>
          <p:cNvSpPr>
            <a:spLocks noGrp="1"/>
          </p:cNvSpPr>
          <p:nvPr>
            <p:ph type="title"/>
          </p:nvPr>
        </p:nvSpPr>
        <p:spPr/>
        <p:txBody>
          <a:bodyPr/>
          <a:lstStyle/>
          <a:p>
            <a:r>
              <a:rPr lang="en-US" sz="4400" dirty="0"/>
              <a:t>2024 Q4 A/E revenues continue to reach new (nominal) highs.</a:t>
            </a:r>
            <a:endParaRPr lang="en-US" dirty="0"/>
          </a:p>
        </p:txBody>
      </p:sp>
      <p:sp>
        <p:nvSpPr>
          <p:cNvPr id="4" name="Text Placeholder 3">
            <a:extLst>
              <a:ext uri="{FF2B5EF4-FFF2-40B4-BE49-F238E27FC236}">
                <a16:creationId xmlns:a16="http://schemas.microsoft.com/office/drawing/2014/main" id="{7DE11293-E865-231F-6A6C-BC2B3A6351AE}"/>
              </a:ext>
            </a:extLst>
          </p:cNvPr>
          <p:cNvSpPr>
            <a:spLocks noGrp="1"/>
          </p:cNvSpPr>
          <p:nvPr>
            <p:ph type="body" sz="quarter" idx="11"/>
          </p:nvPr>
        </p:nvSpPr>
        <p:spPr>
          <a:xfrm>
            <a:off x="8940800" y="1600200"/>
            <a:ext cx="3124200" cy="3998913"/>
          </a:xfrm>
        </p:spPr>
        <p:txBody>
          <a:bodyPr/>
          <a:lstStyle/>
          <a:p>
            <a:pPr marL="342900" indent="-342900" algn="l">
              <a:spcBef>
                <a:spcPts val="0"/>
              </a:spcBef>
              <a:buClr>
                <a:srgbClr val="213138"/>
              </a:buClr>
              <a:buFont typeface="Arial" panose="020B0604020202020204" pitchFamily="34" charset="0"/>
              <a:buChar char="•"/>
            </a:pPr>
            <a:r>
              <a:rPr lang="en-US" sz="2400" dirty="0"/>
              <a:t>A/E Total Services Revenue = $124.3B for 2024 Q4</a:t>
            </a:r>
            <a:br>
              <a:rPr lang="en-US" sz="2400" dirty="0"/>
            </a:br>
            <a:endParaRPr lang="en-US" sz="2400" dirty="0"/>
          </a:p>
          <a:p>
            <a:pPr marL="342900" indent="-342900" algn="l">
              <a:spcBef>
                <a:spcPts val="0"/>
              </a:spcBef>
              <a:buClr>
                <a:srgbClr val="213138"/>
              </a:buClr>
              <a:buFont typeface="Arial" panose="020B0604020202020204" pitchFamily="34" charset="0"/>
              <a:buChar char="•"/>
            </a:pPr>
            <a:r>
              <a:rPr lang="en-US" sz="2400" dirty="0"/>
              <a:t>Total revenues up 4.2% compared to Q3 2024</a:t>
            </a:r>
            <a:br>
              <a:rPr lang="en-US" sz="2400" dirty="0"/>
            </a:br>
            <a:endParaRPr lang="en-US" sz="2400" dirty="0"/>
          </a:p>
          <a:p>
            <a:pPr marL="342900" indent="-342900" algn="l">
              <a:spcBef>
                <a:spcPts val="0"/>
              </a:spcBef>
              <a:buClr>
                <a:srgbClr val="213138"/>
              </a:buClr>
              <a:buFont typeface="Arial" panose="020B0604020202020204" pitchFamily="34" charset="0"/>
              <a:buChar char="•"/>
            </a:pPr>
            <a:r>
              <a:rPr lang="en-US" sz="2400" dirty="0"/>
              <a:t>Total revenues up 11.7% YoY</a:t>
            </a:r>
          </a:p>
        </p:txBody>
      </p:sp>
      <p:sp>
        <p:nvSpPr>
          <p:cNvPr id="6" name="TextBox 5">
            <a:extLst>
              <a:ext uri="{FF2B5EF4-FFF2-40B4-BE49-F238E27FC236}">
                <a16:creationId xmlns:a16="http://schemas.microsoft.com/office/drawing/2014/main" id="{958A74DA-CCE7-90E1-BB08-2B24FD98FF86}"/>
              </a:ext>
            </a:extLst>
          </p:cNvPr>
          <p:cNvSpPr txBox="1"/>
          <p:nvPr/>
        </p:nvSpPr>
        <p:spPr>
          <a:xfrm>
            <a:off x="965913" y="6449646"/>
            <a:ext cx="7513163"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dirty="0">
                <a:ln>
                  <a:noFill/>
                </a:ln>
                <a:solidFill>
                  <a:prstClr val="black"/>
                </a:solidFill>
                <a:effectLst/>
                <a:uLnTx/>
                <a:uFillTx/>
                <a:latin typeface="Aptos" panose="020B0004020202020204" pitchFamily="34" charset="0"/>
              </a:rPr>
              <a:t>Source: U.S. Census </a:t>
            </a:r>
            <a:r>
              <a:rPr kumimoji="0" lang="en-US" sz="1050" b="0" u="none" strike="noStrike" kern="1200" cap="none" spc="0" normalizeH="0" baseline="0" noProof="0" dirty="0">
                <a:ln>
                  <a:noFill/>
                </a:ln>
                <a:solidFill>
                  <a:srgbClr val="000000"/>
                </a:solidFill>
                <a:effectLst/>
                <a:uLnTx/>
                <a:uFillTx/>
                <a:latin typeface="Aptos" panose="020B0004020202020204" pitchFamily="34" charset="0"/>
              </a:rPr>
              <a:t>Quarterly Services Survey, </a:t>
            </a:r>
            <a:r>
              <a:rPr lang="en-US" sz="1050" dirty="0">
                <a:solidFill>
                  <a:srgbClr val="000000"/>
                </a:solidFill>
                <a:latin typeface="Aptos" panose="020B0004020202020204" pitchFamily="34" charset="0"/>
              </a:rPr>
              <a:t>March</a:t>
            </a:r>
            <a:r>
              <a:rPr kumimoji="0" lang="en-US" sz="1050" b="0" u="none" strike="noStrike" kern="1200" cap="none" spc="0" normalizeH="0" baseline="0" noProof="0" dirty="0">
                <a:ln>
                  <a:noFill/>
                </a:ln>
                <a:solidFill>
                  <a:srgbClr val="000000"/>
                </a:solidFill>
                <a:effectLst/>
                <a:uLnTx/>
                <a:uFillTx/>
                <a:latin typeface="Aptos" panose="020B0004020202020204" pitchFamily="34" charset="0"/>
              </a:rPr>
              <a:t> 2025</a:t>
            </a:r>
            <a:endParaRPr kumimoji="0" lang="en-US" sz="1050" b="0" u="none" strike="noStrike" kern="1200" cap="none" spc="0" normalizeH="0" baseline="0" noProof="0" dirty="0">
              <a:ln>
                <a:noFill/>
              </a:ln>
              <a:solidFill>
                <a:prstClr val="black"/>
              </a:solidFill>
              <a:effectLst/>
              <a:uLnTx/>
              <a:uFillTx/>
              <a:latin typeface="Aptos" panose="020B0004020202020204" pitchFamily="34" charset="0"/>
            </a:endParaRPr>
          </a:p>
        </p:txBody>
      </p:sp>
      <p:graphicFrame>
        <p:nvGraphicFramePr>
          <p:cNvPr id="8" name="Chart 7">
            <a:extLst>
              <a:ext uri="{FF2B5EF4-FFF2-40B4-BE49-F238E27FC236}">
                <a16:creationId xmlns:a16="http://schemas.microsoft.com/office/drawing/2014/main" id="{54946FE0-737C-4586-9E24-184E393350EC}"/>
              </a:ext>
            </a:extLst>
          </p:cNvPr>
          <p:cNvGraphicFramePr>
            <a:graphicFrameLocks/>
          </p:cNvGraphicFramePr>
          <p:nvPr>
            <p:extLst>
              <p:ext uri="{D42A27DB-BD31-4B8C-83A1-F6EECF244321}">
                <p14:modId xmlns:p14="http://schemas.microsoft.com/office/powerpoint/2010/main" val="2686240320"/>
              </p:ext>
            </p:extLst>
          </p:nvPr>
        </p:nvGraphicFramePr>
        <p:xfrm>
          <a:off x="127000" y="1600199"/>
          <a:ext cx="8627893" cy="47325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0683391"/>
      </p:ext>
    </p:extLst>
  </p:cSld>
  <p:clrMapOvr>
    <a:masterClrMapping/>
  </p:clrMapOvr>
  <p:transition>
    <p:fade/>
  </p:transition>
</p:sld>
</file>

<file path=ppt/theme/theme1.xml><?xml version="1.0" encoding="utf-8"?>
<a:theme xmlns:a="http://schemas.openxmlformats.org/drawingml/2006/main" name="Title and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Presentation3" id="{18D4FF11-6C02-4C5A-9D9F-39E7FB92B63B}" vid="{AF27B87C-33A8-4D5A-9059-551FBCF348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8E01A62-318F-4626-9A24-597C3E40FB56}">
  <we:reference id="wa200000729" version="3.19.222.0" store="en-US" storeType="OMEX"/>
  <we:alternateReferences>
    <we:reference id="WA200000729" version="3.19.222.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cf76f155ced4ddcb4097134ff3c332f xmlns="29b9d946-3c4d-4a49-882f-10e8d2f7773c">
      <Terms xmlns="http://schemas.microsoft.com/office/infopath/2007/PartnerControls"/>
    </lcf76f155ced4ddcb4097134ff3c332f>
    <TaxCatchAll xmlns="e583e841-40af-4ece-b769-a21428118a9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5D1874759639647BEDF29AA5F103850" ma:contentTypeVersion="15" ma:contentTypeDescription="Create a new document." ma:contentTypeScope="" ma:versionID="fdfd54cbef41ec84ffb33ecc822d91b7">
  <xsd:schema xmlns:xsd="http://www.w3.org/2001/XMLSchema" xmlns:xs="http://www.w3.org/2001/XMLSchema" xmlns:p="http://schemas.microsoft.com/office/2006/metadata/properties" xmlns:ns2="29b9d946-3c4d-4a49-882f-10e8d2f7773c" xmlns:ns3="e583e841-40af-4ece-b769-a21428118a97" targetNamespace="http://schemas.microsoft.com/office/2006/metadata/properties" ma:root="true" ma:fieldsID="b27c6526532c6efd957714bb6705428d" ns2:_="" ns3:_="">
    <xsd:import namespace="29b9d946-3c4d-4a49-882f-10e8d2f7773c"/>
    <xsd:import namespace="e583e841-40af-4ece-b769-a21428118a9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b9d946-3c4d-4a49-882f-10e8d2f777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8d6a779-c032-4276-bf2e-f79083725f8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83e841-40af-4ece-b769-a21428118a9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9ef6475-c399-4b9d-a04e-818f81ff0503}" ma:internalName="TaxCatchAll" ma:showField="CatchAllData" ma:web="e583e841-40af-4ece-b769-a21428118a9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5096A3-1392-418D-8214-262550B6E742}">
  <ds:schemaRefs>
    <ds:schemaRef ds:uri="http://schemas.microsoft.com/sharepoint/v3/contenttype/forms"/>
  </ds:schemaRefs>
</ds:datastoreItem>
</file>

<file path=customXml/itemProps2.xml><?xml version="1.0" encoding="utf-8"?>
<ds:datastoreItem xmlns:ds="http://schemas.openxmlformats.org/officeDocument/2006/customXml" ds:itemID="{0297CE3C-6ABB-408B-A5C0-9D03928A4EA6}">
  <ds:schemaRefs>
    <ds:schemaRef ds:uri="http://purl.org/dc/elements/1.1/"/>
    <ds:schemaRef ds:uri="http://schemas.microsoft.com/office/2006/metadata/properties"/>
    <ds:schemaRef ds:uri="733401e4-d1b6-4b17-a83c-2d969485c16f"/>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ec858a5b-d55a-4fe1-be3e-726208139fd3"/>
    <ds:schemaRef ds:uri="http://www.w3.org/XML/1998/namespace"/>
    <ds:schemaRef ds:uri="http://purl.org/dc/dcmitype/"/>
    <ds:schemaRef ds:uri="29b9d946-3c4d-4a49-882f-10e8d2f7773c"/>
    <ds:schemaRef ds:uri="e583e841-40af-4ece-b769-a21428118a97"/>
  </ds:schemaRefs>
</ds:datastoreItem>
</file>

<file path=customXml/itemProps3.xml><?xml version="1.0" encoding="utf-8"?>
<ds:datastoreItem xmlns:ds="http://schemas.openxmlformats.org/officeDocument/2006/customXml" ds:itemID="{C5A4353E-8D81-4FCE-B4EF-946E31B37F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b9d946-3c4d-4a49-882f-10e8d2f7773c"/>
    <ds:schemaRef ds:uri="e583e841-40af-4ece-b769-a21428118a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VHB_PPT_Template_2024</Template>
  <TotalTime>4662</TotalTime>
  <Words>2476</Words>
  <Application>Microsoft Office PowerPoint</Application>
  <PresentationFormat>Widescreen</PresentationFormat>
  <Paragraphs>383</Paragraphs>
  <Slides>39</Slides>
  <Notes>30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Aptos</vt:lpstr>
      <vt:lpstr>Arial</vt:lpstr>
      <vt:lpstr>Calibri</vt:lpstr>
      <vt:lpstr>Century Gothic</vt:lpstr>
      <vt:lpstr>Georgia</vt:lpstr>
      <vt:lpstr>Montserrat</vt:lpstr>
      <vt:lpstr>Segoe UI</vt:lpstr>
      <vt:lpstr>Segoe UI Light</vt:lpstr>
      <vt:lpstr>Segoe UI Semibold</vt:lpstr>
      <vt:lpstr>tahoma</vt:lpstr>
      <vt:lpstr>Times New Roman</vt:lpstr>
      <vt:lpstr>Title and content</vt:lpstr>
      <vt:lpstr>PowerPoint Presentation</vt:lpstr>
      <vt:lpstr>PowerPoint Presentation</vt:lpstr>
      <vt:lpstr>U.S. GDP contracts for first time in three years.</vt:lpstr>
      <vt:lpstr>U.S. job growth is slowing, unemployment steady.</vt:lpstr>
      <vt:lpstr>Consumer spending strong in 2025 so far…</vt:lpstr>
      <vt:lpstr>Headline inflation falls in April to lowest level in four years, but still not at target.</vt:lpstr>
      <vt:lpstr>Inflation concerns fall to new low in Jan.</vt:lpstr>
      <vt:lpstr>PowerPoint Presentation</vt:lpstr>
      <vt:lpstr>2024 Q4 A/E revenues continue to reach new (nominal) highs.</vt:lpstr>
      <vt:lpstr>Sentiment regarding U.S. economy hits all-time high.</vt:lpstr>
      <vt:lpstr>PowerPoint Presentation</vt:lpstr>
      <vt:lpstr>Sector sentiment remains positive, although some have improved and some declined.</vt:lpstr>
      <vt:lpstr>Backlog remains strong and steady.</vt:lpstr>
      <vt:lpstr>Nearly one out of ten positions remain open.</vt:lpstr>
      <vt:lpstr>PowerPoint Presentation</vt:lpstr>
      <vt:lpstr>Growth will continue to moderate into 2025.</vt:lpstr>
      <vt:lpstr>Future sentiment jumps to new highs.</vt:lpstr>
      <vt:lpstr>PowerPoint Presentation</vt:lpstr>
      <vt:lpstr>Sector sentiment increases across the board.</vt:lpstr>
      <vt:lpstr>Political environment/uncertainty driving negative sentiment.</vt:lpstr>
      <vt:lpstr>Concern regarding slow roll-out of IIJA jumps.</vt:lpstr>
      <vt:lpstr>Future backlog sentiment improves markedly.</vt:lpstr>
      <vt:lpstr>Future hiring sentiment rebounds.</vt:lpstr>
      <vt:lpstr>Recession concerns recede significantly.</vt:lpstr>
      <vt:lpstr>PowerPoint Presentation</vt:lpstr>
      <vt:lpstr>PowerPoint Presentation</vt:lpstr>
      <vt:lpstr>Study Objectives</vt:lpstr>
      <vt:lpstr>Client and Firm Interviews</vt:lpstr>
      <vt:lpstr>Utilization of Lump Sum for Engineering and Design Services</vt:lpstr>
      <vt:lpstr>Types of Services Suitable for Lump Sum Contracts</vt:lpstr>
      <vt:lpstr>Projects Most Suitable…and Least</vt:lpstr>
      <vt:lpstr>Impact of Emerging Technology</vt:lpstr>
      <vt:lpstr>PowerPoint Presentation</vt:lpstr>
      <vt:lpstr>Lump Sum in Client Organizations</vt:lpstr>
      <vt:lpstr>PowerPoint Presentation</vt:lpstr>
      <vt:lpstr>Observations and Insights</vt:lpstr>
      <vt:lpstr>PowerPoint Presentation</vt:lpstr>
      <vt:lpstr>PowerPoint Presentation</vt:lpstr>
      <vt:lpstr>Download the Full Reports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Lee</dc:creator>
  <cp:lastModifiedBy>Joseph Bates</cp:lastModifiedBy>
  <cp:revision>136</cp:revision>
  <dcterms:created xsi:type="dcterms:W3CDTF">2025-01-24T13:12:32Z</dcterms:created>
  <dcterms:modified xsi:type="dcterms:W3CDTF">2025-05-14T13:12:28Z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0x01010055D1874759639647BEDF29AA5F103850</vt:lpwstr>
  </property>
  <property fmtid="{D5CDD505-2E9C-101B-9397-08002B2CF9AE}" pid="3" name="MediaServiceImageTags">
    <vt:lpwstr/>
  </property>
</Properties>
</file>